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87" r:id="rId6"/>
    <p:sldId id="288" r:id="rId7"/>
    <p:sldId id="289" r:id="rId8"/>
    <p:sldId id="290" r:id="rId9"/>
    <p:sldId id="291" r:id="rId10"/>
    <p:sldId id="264" r:id="rId11"/>
    <p:sldId id="265" r:id="rId12"/>
    <p:sldId id="273" r:id="rId13"/>
    <p:sldId id="292" r:id="rId14"/>
    <p:sldId id="267" r:id="rId15"/>
    <p:sldId id="294" r:id="rId16"/>
    <p:sldId id="295" r:id="rId17"/>
    <p:sldId id="296" r:id="rId18"/>
    <p:sldId id="297" r:id="rId19"/>
    <p:sldId id="298" r:id="rId20"/>
    <p:sldId id="274" r:id="rId21"/>
    <p:sldId id="277" r:id="rId22"/>
    <p:sldId id="276" r:id="rId23"/>
    <p:sldId id="278" r:id="rId24"/>
    <p:sldId id="279" r:id="rId25"/>
    <p:sldId id="280" r:id="rId26"/>
    <p:sldId id="281" r:id="rId27"/>
    <p:sldId id="282" r:id="rId28"/>
    <p:sldId id="283" r:id="rId29"/>
    <p:sldId id="284" r:id="rId30"/>
    <p:sldId id="299" r:id="rId31"/>
    <p:sldId id="266" r:id="rId32"/>
  </p:sldIdLst>
  <p:sldSz cx="9144000" cy="6858000" type="screen4x3"/>
  <p:notesSz cx="9144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FA"/>
    <a:srgbClr val="8AC43A"/>
    <a:srgbClr val="00AEEF"/>
    <a:srgbClr val="003399"/>
    <a:srgbClr val="DEF1CA"/>
    <a:srgbClr val="00ADEF"/>
    <a:srgbClr val="673091"/>
    <a:srgbClr val="9BCC57"/>
    <a:srgbClr val="F3F9EB"/>
    <a:srgbClr val="C8F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73618" autoAdjust="0"/>
  </p:normalViewPr>
  <p:slideViewPr>
    <p:cSldViewPr>
      <p:cViewPr varScale="1">
        <p:scale>
          <a:sx n="70" d="100"/>
          <a:sy n="70" d="100"/>
        </p:scale>
        <p:origin x="1180" y="60"/>
      </p:cViewPr>
      <p:guideLst>
        <p:guide orient="horz" pos="2160"/>
        <p:guide pos="2880"/>
      </p:guideLst>
    </p:cSldViewPr>
  </p:slideViewPr>
  <p:outlineViewPr>
    <p:cViewPr>
      <p:scale>
        <a:sx n="33" d="100"/>
        <a:sy n="33" d="100"/>
      </p:scale>
      <p:origin x="0" y="-13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78BB04F-8E7C-439C-A1A5-6E591E3C54EE}" type="datetimeFigureOut">
              <a:rPr lang="de-DE" smtClean="0"/>
              <a:t>10.09.2021</a:t>
            </a:fld>
            <a:endParaRPr lang="de-DE"/>
          </a:p>
        </p:txBody>
      </p:sp>
      <p:sp>
        <p:nvSpPr>
          <p:cNvPr id="4" name="Folienbildplatzhalt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7C40548-F987-41B7-8331-72CBACA768AE}" type="slidenum">
              <a:rPr lang="de-DE" smtClean="0"/>
              <a:t>‹Nr.›</a:t>
            </a:fld>
            <a:endParaRPr lang="de-DE"/>
          </a:p>
        </p:txBody>
      </p:sp>
    </p:spTree>
    <p:extLst>
      <p:ext uri="{BB962C8B-B14F-4D97-AF65-F5344CB8AC3E}">
        <p14:creationId xmlns:p14="http://schemas.microsoft.com/office/powerpoint/2010/main" val="184428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C40548-F987-41B7-8331-72CBACA768AE}" type="slidenum">
              <a:rPr lang="de-DE" smtClean="0"/>
              <a:t>20</a:t>
            </a:fld>
            <a:endParaRPr lang="de-DE"/>
          </a:p>
        </p:txBody>
      </p:sp>
    </p:spTree>
    <p:extLst>
      <p:ext uri="{BB962C8B-B14F-4D97-AF65-F5344CB8AC3E}">
        <p14:creationId xmlns:p14="http://schemas.microsoft.com/office/powerpoint/2010/main" val="33283120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685800" y="1983761"/>
            <a:ext cx="7772400" cy="1655367"/>
          </a:xfrm>
        </p:spPr>
        <p:txBody>
          <a:bodyPr anchor="ctr">
            <a:normAutofit/>
          </a:bodyPr>
          <a:lstStyle>
            <a:lvl1pPr algn="ctr">
              <a:defRPr sz="2800" b="1" spc="300">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Subtitle 2"/>
          <p:cNvSpPr>
            <a:spLocks noGrp="1"/>
          </p:cNvSpPr>
          <p:nvPr>
            <p:ph type="subTitle" idx="1"/>
          </p:nvPr>
        </p:nvSpPr>
        <p:spPr bwMode="auto">
          <a:xfrm>
            <a:off x="685799" y="3811296"/>
            <a:ext cx="7772399" cy="860132"/>
          </a:xfrm>
        </p:spPr>
        <p:txBody>
          <a:bodyPr>
            <a:normAutofit/>
          </a:bodyPr>
          <a:lstStyle>
            <a:lvl1pPr marL="0" indent="0" algn="ctr">
              <a:buNone/>
              <a:defRPr sz="1800" b="1">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lang="en-US"/>
          </a:p>
        </p:txBody>
      </p:sp>
      <p:pic>
        <p:nvPicPr>
          <p:cNvPr id="6" name="Grafik 6"/>
          <p:cNvPicPr>
            <a:picLocks noChangeAspect="1"/>
          </p:cNvPicPr>
          <p:nvPr userDrawn="1"/>
        </p:nvPicPr>
        <p:blipFill>
          <a:blip r:embed="rId2"/>
          <a:srcRect t="6047" b="7025"/>
          <a:stretch/>
        </p:blipFill>
        <p:spPr bwMode="auto">
          <a:xfrm>
            <a:off x="4155310" y="204205"/>
            <a:ext cx="1187624" cy="318509"/>
          </a:xfrm>
          <a:prstGeom prst="rect">
            <a:avLst/>
          </a:prstGeom>
          <a:ln>
            <a:noFill/>
          </a:ln>
        </p:spPr>
      </p:pic>
      <p:pic>
        <p:nvPicPr>
          <p:cNvPr id="7" name="Grafik 7"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8" name="Grafik 8" descr="Ein Bild, das ClipArt enthält.&#10;&#10;Automatisch generierte Beschreibung"/>
          <p:cNvPicPr>
            <a:picLocks noChangeAspect="1"/>
          </p:cNvPicPr>
          <p:nvPr userDrawn="1"/>
        </p:nvPicPr>
        <p:blipFill>
          <a:blip r:embed="rId4"/>
          <a:srcRect l="3430" t="13144" r="3641" b="13713"/>
          <a:stretch/>
        </p:blipFill>
        <p:spPr bwMode="auto">
          <a:xfrm>
            <a:off x="1505255" y="116632"/>
            <a:ext cx="1806577" cy="406083"/>
          </a:xfrm>
          <a:prstGeom prst="rect">
            <a:avLst/>
          </a:prstGeom>
          <a:ln>
            <a:noFill/>
          </a:ln>
        </p:spPr>
      </p:pic>
      <p:pic>
        <p:nvPicPr>
          <p:cNvPr id="9" name="Picture 3"/>
          <p:cNvPicPr>
            <a:picLocks noChangeAspect="1" noChangeArrowheads="1"/>
          </p:cNvPicPr>
          <p:nvPr userDrawn="1"/>
        </p:nvPicPr>
        <p:blipFill>
          <a:blip r:embed="rId5"/>
          <a:srcRect l="37720"/>
          <a:stretch/>
        </p:blipFill>
        <p:spPr bwMode="auto">
          <a:xfrm>
            <a:off x="-10634" y="5552966"/>
            <a:ext cx="9154634" cy="473526"/>
          </a:xfrm>
          <a:prstGeom prst="rect">
            <a:avLst/>
          </a:prstGeom>
          <a:noFill/>
          <a:ln>
            <a:noFill/>
          </a:ln>
        </p:spPr>
      </p:pic>
      <p:pic>
        <p:nvPicPr>
          <p:cNvPr id="10" name="Grafik 11"/>
          <p:cNvPicPr>
            <a:picLocks noChangeAspect="1"/>
          </p:cNvPicPr>
          <p:nvPr userDrawn="1"/>
        </p:nvPicPr>
        <p:blipFill>
          <a:blip r:embed="rId6"/>
          <a:stretch/>
        </p:blipFill>
        <p:spPr bwMode="auto">
          <a:xfrm>
            <a:off x="610270" y="6069211"/>
            <a:ext cx="802855" cy="643848"/>
          </a:xfrm>
          <a:prstGeom prst="rect">
            <a:avLst/>
          </a:prstGeom>
        </p:spPr>
      </p:pic>
      <p:pic>
        <p:nvPicPr>
          <p:cNvPr id="11" name="Grafik 12"/>
          <p:cNvPicPr>
            <a:picLocks noChangeAspect="1"/>
          </p:cNvPicPr>
          <p:nvPr userDrawn="1"/>
        </p:nvPicPr>
        <p:blipFill>
          <a:blip r:embed="rId7"/>
          <a:stretch/>
        </p:blipFill>
        <p:spPr bwMode="auto">
          <a:xfrm>
            <a:off x="3946496" y="6069584"/>
            <a:ext cx="714001" cy="607709"/>
          </a:xfrm>
          <a:prstGeom prst="rect">
            <a:avLst/>
          </a:prstGeom>
        </p:spPr>
      </p:pic>
      <p:pic>
        <p:nvPicPr>
          <p:cNvPr id="12" name="Grafik 13"/>
          <p:cNvPicPr>
            <a:picLocks noChangeAspect="1"/>
          </p:cNvPicPr>
          <p:nvPr userDrawn="1"/>
        </p:nvPicPr>
        <p:blipFill>
          <a:blip r:embed="rId8"/>
          <a:stretch/>
        </p:blipFill>
        <p:spPr bwMode="auto">
          <a:xfrm>
            <a:off x="2140217" y="6059902"/>
            <a:ext cx="796992" cy="637069"/>
          </a:xfrm>
          <a:prstGeom prst="rect">
            <a:avLst/>
          </a:prstGeom>
        </p:spPr>
      </p:pic>
      <p:pic>
        <p:nvPicPr>
          <p:cNvPr id="13" name="Grafik 14"/>
          <p:cNvPicPr>
            <a:picLocks noChangeAspect="1"/>
          </p:cNvPicPr>
          <p:nvPr userDrawn="1"/>
        </p:nvPicPr>
        <p:blipFill>
          <a:blip r:embed="rId9">
            <a:biLevel thresh="75000"/>
          </a:blip>
          <a:stretch/>
        </p:blipFill>
        <p:spPr bwMode="auto">
          <a:xfrm>
            <a:off x="7252785" y="6054224"/>
            <a:ext cx="1205413" cy="687144"/>
          </a:xfrm>
          <a:prstGeom prst="rect">
            <a:avLst/>
          </a:prstGeom>
        </p:spPr>
      </p:pic>
      <p:pic>
        <p:nvPicPr>
          <p:cNvPr id="14" name="Grafik 15"/>
          <p:cNvPicPr>
            <a:picLocks noChangeAspect="1"/>
          </p:cNvPicPr>
          <p:nvPr userDrawn="1"/>
        </p:nvPicPr>
        <p:blipFill>
          <a:blip r:embed="rId10"/>
          <a:stretch/>
        </p:blipFill>
        <p:spPr bwMode="auto">
          <a:xfrm>
            <a:off x="5359423" y="6112605"/>
            <a:ext cx="1555022" cy="4980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6"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7"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8"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9"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0"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1" name="Gruppieren 12"/>
          <p:cNvGrpSpPr/>
          <p:nvPr userDrawn="1"/>
        </p:nvGrpSpPr>
        <p:grpSpPr bwMode="auto">
          <a:xfrm>
            <a:off x="-1" y="893239"/>
            <a:ext cx="7309557" cy="473526"/>
            <a:chOff x="-1" y="893239"/>
            <a:chExt cx="7309557" cy="473526"/>
          </a:xfrm>
        </p:grpSpPr>
        <p:pic>
          <p:nvPicPr>
            <p:cNvPr id="12"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3"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788670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dirty="0"/>
              <a:t>Mastertextformat bearbeiten</a:t>
            </a:r>
            <a:endParaRPr dirty="0"/>
          </a:p>
          <a:p>
            <a:pPr lvl="0">
              <a:defRPr/>
            </a:pPr>
            <a:endParaRPr lang="de-DE" dirty="0"/>
          </a:p>
          <a:p>
            <a:pPr lvl="0">
              <a:defRPr/>
            </a:pP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 Video">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Medienplatzhalter 14"/>
          <p:cNvSpPr>
            <a:spLocks noGrp="1"/>
          </p:cNvSpPr>
          <p:nvPr>
            <p:ph type="media" sz="quarter" idx="14"/>
          </p:nvPr>
        </p:nvSpPr>
        <p:spPr bwMode="auto">
          <a:xfrm>
            <a:off x="628650" y="2121967"/>
            <a:ext cx="7886700" cy="3971262"/>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ideo ohne Titel">
    <p:spTree>
      <p:nvGrpSpPr>
        <p:cNvPr id="1" name=""/>
        <p:cNvGrpSpPr/>
        <p:nvPr/>
      </p:nvGrpSpPr>
      <p:grpSpPr bwMode="auto">
        <a:xfrm>
          <a:off x="0" y="0"/>
          <a:ext cx="0" cy="0"/>
          <a:chOff x="0" y="0"/>
          <a:chExt cx="0" cy="0"/>
        </a:xfrm>
      </p:grpSpPr>
      <p:sp>
        <p:nvSpPr>
          <p:cNvPr id="4" name="Medienplatzhalter 14"/>
          <p:cNvSpPr>
            <a:spLocks noGrp="1"/>
          </p:cNvSpPr>
          <p:nvPr>
            <p:ph type="media" sz="quarter" idx="14"/>
          </p:nvPr>
        </p:nvSpPr>
        <p:spPr bwMode="auto">
          <a:xfrm>
            <a:off x="628650" y="1537192"/>
            <a:ext cx="7886700" cy="4556037"/>
          </a:xfrm>
        </p:spPr>
        <p:txBody>
          <a:bodyPr/>
          <a:lstStyle>
            <a:lvl1pPr>
              <a:defRPr>
                <a:latin typeface="Avenir Next LT Pro Light" panose="020B0304020202020204" pitchFamily="34" charset="0"/>
              </a:defRPr>
            </a:lvl1pPr>
          </a:lstStyle>
          <a:p>
            <a:pPr>
              <a:defRPr/>
            </a:pPr>
            <a:endParaRPr lang="de-DE"/>
          </a:p>
        </p:txBody>
      </p:sp>
      <p:sp>
        <p:nvSpPr>
          <p:cNvPr id="5"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ild ohne Tite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6"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7"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8"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9"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0"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1" name="Gruppieren 12"/>
          <p:cNvGrpSpPr/>
          <p:nvPr userDrawn="1"/>
        </p:nvGrpSpPr>
        <p:grpSpPr bwMode="auto">
          <a:xfrm>
            <a:off x="-1" y="893239"/>
            <a:ext cx="7309557" cy="473526"/>
            <a:chOff x="-1" y="893239"/>
            <a:chExt cx="7309557" cy="473526"/>
          </a:xfrm>
        </p:grpSpPr>
        <p:pic>
          <p:nvPicPr>
            <p:cNvPr id="12"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3"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4" name="Bildplatzhalter 11"/>
          <p:cNvSpPr>
            <a:spLocks noGrp="1"/>
          </p:cNvSpPr>
          <p:nvPr>
            <p:ph type="pic" sz="quarter" idx="15"/>
          </p:nvPr>
        </p:nvSpPr>
        <p:spPr bwMode="auto">
          <a:xfrm>
            <a:off x="628650" y="1536700"/>
            <a:ext cx="7886700" cy="4548216"/>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7886700"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 Text, Bi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49" y="1537192"/>
            <a:ext cx="8024813"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376047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Bildplatzhalter 14"/>
          <p:cNvSpPr>
            <a:spLocks noGrp="1"/>
          </p:cNvSpPr>
          <p:nvPr>
            <p:ph type="pic" sz="quarter" idx="14"/>
          </p:nvPr>
        </p:nvSpPr>
        <p:spPr bwMode="auto">
          <a:xfrm>
            <a:off x="4572000" y="2061863"/>
            <a:ext cx="4081463" cy="4030662"/>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el, Text, Diagramm">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8024812"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50" y="2061863"/>
            <a:ext cx="3760470" cy="4031365"/>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Diagrammplatzhalter 15"/>
          <p:cNvSpPr>
            <a:spLocks noGrp="1"/>
          </p:cNvSpPr>
          <p:nvPr>
            <p:ph type="chart" sz="quarter" idx="15"/>
          </p:nvPr>
        </p:nvSpPr>
        <p:spPr bwMode="auto">
          <a:xfrm>
            <a:off x="4572000" y="2061862"/>
            <a:ext cx="4081462" cy="4031365"/>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el, Text, Diagramm horizont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7504" y="308464"/>
            <a:ext cx="7202052" cy="498237"/>
          </a:xfrm>
        </p:spPr>
        <p:txBody>
          <a:bodyPr>
            <a:normAutofit/>
          </a:bodyPr>
          <a:lstStyle>
            <a:lvl1pPr algn="l">
              <a:defRPr sz="2800" b="1">
                <a:solidFill>
                  <a:schemeClr val="tx1"/>
                </a:solidFill>
                <a:latin typeface="Avenir Next LT Pro Light" panose="020B0304020202020204" pitchFamily="34" charset="0"/>
              </a:defRPr>
            </a:lvl1pPr>
          </a:lstStyle>
          <a:p>
            <a:pPr>
              <a:defRPr/>
            </a:pPr>
            <a:r>
              <a:rPr lang="de-DE"/>
              <a:t>Mastertitelformat bearbeiten</a:t>
            </a:r>
            <a:endParaRPr lang="en-US"/>
          </a:p>
        </p:txBody>
      </p:sp>
      <p:sp>
        <p:nvSpPr>
          <p:cNvPr id="5" name="Content Placeholder 2"/>
          <p:cNvSpPr>
            <a:spLocks noGrp="1"/>
          </p:cNvSpPr>
          <p:nvPr>
            <p:ph idx="1"/>
          </p:nvPr>
        </p:nvSpPr>
        <p:spPr bwMode="auto">
          <a:xfrm>
            <a:off x="628650" y="1537192"/>
            <a:ext cx="8024812" cy="316343"/>
          </a:xfrm>
        </p:spPr>
        <p:txBody>
          <a:bodyPr/>
          <a:lstStyle>
            <a:lvl1pPr marL="0" indent="0">
              <a:buFont typeface="Wingdings"/>
              <a:buNone/>
              <a:defRPr sz="1800" b="1">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6" name="Date Placeholder 3"/>
          <p:cNvSpPr>
            <a:spLocks noGrp="1"/>
          </p:cNvSpPr>
          <p:nvPr>
            <p:ph type="dt" sz="half" idx="10"/>
          </p:nvPr>
        </p:nvSpPr>
        <p:spPr bwMode="auto"/>
        <p:txBody>
          <a:bodyPr/>
          <a:lstStyle>
            <a:lvl1pPr>
              <a:defRPr>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11"/>
          </p:nvPr>
        </p:nvSpPr>
        <p:spPr bwMode="auto"/>
        <p:txBody>
          <a:bodyPr/>
          <a:lstStyle>
            <a:lvl1pPr>
              <a:defRPr>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12"/>
          </p:nvPr>
        </p:nvSpPr>
        <p:spPr bwMode="auto"/>
        <p:txBody>
          <a:bodyPr/>
          <a:lstStyle>
            <a:lvl1pPr>
              <a:defRPr>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pic>
        <p:nvPicPr>
          <p:cNvPr id="9" name="Grafik 7"/>
          <p:cNvPicPr>
            <a:picLocks noChangeAspect="1"/>
          </p:cNvPicPr>
          <p:nvPr userDrawn="1"/>
        </p:nvPicPr>
        <p:blipFill>
          <a:blip r:embed="rId2"/>
          <a:srcRect t="6047" b="7025"/>
          <a:stretch/>
        </p:blipFill>
        <p:spPr bwMode="auto">
          <a:xfrm>
            <a:off x="2017326" y="6489505"/>
            <a:ext cx="1187624" cy="318509"/>
          </a:xfrm>
          <a:prstGeom prst="rect">
            <a:avLst/>
          </a:prstGeom>
          <a:ln>
            <a:noFill/>
          </a:ln>
        </p:spPr>
      </p:pic>
      <p:pic>
        <p:nvPicPr>
          <p:cNvPr id="10" name="Grafik 8" descr="Ein Bild, das Objekt enthält.&#10;&#10;Automatisch generierte Beschreibung"/>
          <p:cNvPicPr>
            <a:picLocks noChangeAspect="1"/>
          </p:cNvPicPr>
          <p:nvPr userDrawn="1"/>
        </p:nvPicPr>
        <p:blipFill>
          <a:blip r:embed="rId3"/>
          <a:stretch/>
        </p:blipFill>
        <p:spPr bwMode="auto">
          <a:xfrm>
            <a:off x="7363014" y="116632"/>
            <a:ext cx="1673482" cy="1152128"/>
          </a:xfrm>
          <a:prstGeom prst="rect">
            <a:avLst/>
          </a:prstGeom>
        </p:spPr>
      </p:pic>
      <p:pic>
        <p:nvPicPr>
          <p:cNvPr id="11" name="Grafik 9" descr="Ein Bild, das ClipArt enthält.&#10;&#10;Automatisch generierte Beschreibung"/>
          <p:cNvPicPr>
            <a:picLocks noChangeAspect="1"/>
          </p:cNvPicPr>
          <p:nvPr userDrawn="1"/>
        </p:nvPicPr>
        <p:blipFill>
          <a:blip r:embed="rId4"/>
          <a:srcRect l="3430" t="13144" r="3641" b="13713"/>
          <a:stretch/>
        </p:blipFill>
        <p:spPr bwMode="auto">
          <a:xfrm>
            <a:off x="107504" y="6401931"/>
            <a:ext cx="1806577" cy="406083"/>
          </a:xfrm>
          <a:prstGeom prst="rect">
            <a:avLst/>
          </a:prstGeom>
          <a:ln>
            <a:noFill/>
          </a:ln>
        </p:spPr>
      </p:pic>
      <p:grpSp>
        <p:nvGrpSpPr>
          <p:cNvPr id="12" name="Gruppieren 12"/>
          <p:cNvGrpSpPr/>
          <p:nvPr userDrawn="1"/>
        </p:nvGrpSpPr>
        <p:grpSpPr bwMode="auto">
          <a:xfrm>
            <a:off x="-1" y="893239"/>
            <a:ext cx="7309557" cy="473526"/>
            <a:chOff x="-1" y="893239"/>
            <a:chExt cx="7309557" cy="473526"/>
          </a:xfrm>
        </p:grpSpPr>
        <p:pic>
          <p:nvPicPr>
            <p:cNvPr id="13" name="Picture 3"/>
            <p:cNvPicPr>
              <a:picLocks noChangeAspect="1" noChangeArrowheads="1"/>
            </p:cNvPicPr>
            <p:nvPr userDrawn="1"/>
          </p:nvPicPr>
          <p:blipFill>
            <a:blip r:embed="rId5"/>
            <a:srcRect l="37720"/>
            <a:stretch/>
          </p:blipFill>
          <p:spPr bwMode="auto">
            <a:xfrm>
              <a:off x="-1" y="893239"/>
              <a:ext cx="3355519" cy="473526"/>
            </a:xfrm>
            <a:prstGeom prst="rect">
              <a:avLst/>
            </a:prstGeom>
            <a:noFill/>
            <a:ln>
              <a:noFill/>
            </a:ln>
          </p:spPr>
        </p:pic>
        <p:pic>
          <p:nvPicPr>
            <p:cNvPr id="14" name="Picture 3"/>
            <p:cNvPicPr>
              <a:picLocks noChangeAspect="1" noChangeArrowheads="1"/>
            </p:cNvPicPr>
            <p:nvPr userDrawn="1"/>
          </p:nvPicPr>
          <p:blipFill>
            <a:blip r:embed="rId5"/>
            <a:srcRect r="42475"/>
            <a:stretch/>
          </p:blipFill>
          <p:spPr bwMode="auto">
            <a:xfrm>
              <a:off x="3346137" y="893239"/>
              <a:ext cx="3963419" cy="473526"/>
            </a:xfrm>
            <a:prstGeom prst="rect">
              <a:avLst/>
            </a:prstGeom>
            <a:noFill/>
            <a:ln>
              <a:noFill/>
            </a:ln>
          </p:spPr>
        </p:pic>
      </p:grpSp>
      <p:sp>
        <p:nvSpPr>
          <p:cNvPr id="15" name="Content Placeholder 2"/>
          <p:cNvSpPr>
            <a:spLocks noGrp="1"/>
          </p:cNvSpPr>
          <p:nvPr>
            <p:ph idx="13"/>
          </p:nvPr>
        </p:nvSpPr>
        <p:spPr bwMode="auto">
          <a:xfrm>
            <a:off x="628649" y="2061863"/>
            <a:ext cx="8024811" cy="1367137"/>
          </a:xfrm>
        </p:spPr>
        <p:txBody>
          <a:bodyPr/>
          <a:lstStyle>
            <a:lvl1pPr marL="0" indent="0">
              <a:buFont typeface="Wingdings"/>
              <a:buNone/>
              <a:defRPr sz="1600" b="0">
                <a:latin typeface="Avenir Next LT Pro Light" panose="020B0304020202020204" pitchFamily="34" charset="0"/>
              </a:defRPr>
            </a:lvl1pPr>
            <a:lvl2pPr>
              <a:defRPr sz="1800" b="0"/>
            </a:lvl2pPr>
            <a:lvl3pPr>
              <a:defRPr sz="1800" b="0"/>
            </a:lvl3pPr>
            <a:lvl4pPr>
              <a:defRPr sz="1800" b="0"/>
            </a:lvl4pPr>
          </a:lstStyle>
          <a:p>
            <a:pPr lvl="0">
              <a:defRPr/>
            </a:pPr>
            <a:r>
              <a:rPr lang="de-DE"/>
              <a:t>Mastertextformat bearbeiten</a:t>
            </a:r>
            <a:endParaRPr/>
          </a:p>
          <a:p>
            <a:pPr lvl="0">
              <a:defRPr/>
            </a:pPr>
            <a:endParaRPr lang="de-DE"/>
          </a:p>
          <a:p>
            <a:pPr lvl="0">
              <a:defRPr/>
            </a:pPr>
            <a:endParaRPr lang="de-DE"/>
          </a:p>
        </p:txBody>
      </p:sp>
      <p:sp>
        <p:nvSpPr>
          <p:cNvPr id="16" name="Diagrammplatzhalter 15"/>
          <p:cNvSpPr>
            <a:spLocks noGrp="1"/>
          </p:cNvSpPr>
          <p:nvPr>
            <p:ph type="chart" sz="quarter" idx="15"/>
          </p:nvPr>
        </p:nvSpPr>
        <p:spPr bwMode="auto">
          <a:xfrm>
            <a:off x="628649" y="3637327"/>
            <a:ext cx="8024813" cy="2455899"/>
          </a:xfrm>
        </p:spPr>
        <p:txBody>
          <a:bodyPr/>
          <a:lstStyle>
            <a:lvl1pPr>
              <a:defRPr>
                <a:latin typeface="Avenir Next LT Pro Light" panose="020B0304020202020204" pitchFamily="34" charset="0"/>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dirty="0"/>
              <a:t>Mastertitelformat bearbeiten</a:t>
            </a:r>
            <a:endParaRPr lang="en-US" dirty="0"/>
          </a:p>
        </p:txBody>
      </p:sp>
      <p:sp>
        <p:nvSpPr>
          <p:cNvPr id="5"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dirty="0"/>
              <a:t>Mastertextformat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endParaRPr lang="en-US" dirty="0"/>
          </a:p>
        </p:txBody>
      </p:sp>
      <p:sp>
        <p:nvSpPr>
          <p:cNvPr id="6"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Light" panose="020B0304020202020204" pitchFamily="34" charset="0"/>
              </a:defRPr>
            </a:lvl1pPr>
          </a:lstStyle>
          <a:p>
            <a:pPr>
              <a:defRPr/>
            </a:pPr>
            <a:fld id="{2CAA5B40-5B36-4026-8BF1-EF090B564C98}" type="datetimeFigureOut">
              <a:rPr lang="de-DE" smtClean="0"/>
              <a:pPr>
                <a:defRPr/>
              </a:pPr>
              <a:t>10.09.2021</a:t>
            </a:fld>
            <a:endParaRPr lang="de-DE"/>
          </a:p>
        </p:txBody>
      </p:sp>
      <p:sp>
        <p:nvSpPr>
          <p:cNvPr id="7"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Light" panose="020B0304020202020204" pitchFamily="34" charset="0"/>
              </a:defRPr>
            </a:lvl1pPr>
          </a:lstStyle>
          <a:p>
            <a:pPr>
              <a:defRPr/>
            </a:pPr>
            <a:endParaRPr lang="de-DE"/>
          </a:p>
        </p:txBody>
      </p:sp>
      <p:sp>
        <p:nvSpPr>
          <p:cNvPr id="8"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Light" panose="020B0304020202020204" pitchFamily="34" charset="0"/>
              </a:defRPr>
            </a:lvl1pPr>
          </a:lstStyle>
          <a:p>
            <a:pPr>
              <a:defRPr/>
            </a:pPr>
            <a:fld id="{87FEBC21-55A7-4DC8-BCD0-128D7E59BFED}"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a:lnSpc>
          <a:spcPct val="90000"/>
        </a:lnSpc>
        <a:spcBef>
          <a:spcPts val="0"/>
        </a:spcBef>
        <a:buNone/>
        <a:defRPr sz="2800" b="1">
          <a:solidFill>
            <a:schemeClr val="tx1"/>
          </a:solidFill>
          <a:latin typeface="Avenir Next LT Pro Light" panose="020B0304020202020204" pitchFamily="34" charset="0"/>
          <a:ea typeface="+mj-ea"/>
          <a:cs typeface="+mj-cs"/>
        </a:defRPr>
      </a:lvl1pPr>
    </p:titleStyle>
    <p:bodyStyle>
      <a:lvl1pPr marL="228600" indent="-228600" algn="l" defTabSz="914400">
        <a:lnSpc>
          <a:spcPct val="90000"/>
        </a:lnSpc>
        <a:spcBef>
          <a:spcPts val="1000"/>
        </a:spcBef>
        <a:buFont typeface="Arial"/>
        <a:buChar char="•"/>
        <a:defRPr sz="1600">
          <a:solidFill>
            <a:schemeClr val="tx1"/>
          </a:solidFill>
          <a:latin typeface="Avenir Next LT Pro Light" panose="020B0304020202020204" pitchFamily="34" charset="0"/>
          <a:ea typeface="+mn-ea"/>
          <a:cs typeface="+mn-cs"/>
        </a:defRPr>
      </a:lvl1pPr>
      <a:lvl2pPr marL="6858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2pPr>
      <a:lvl3pPr marL="11430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3pPr>
      <a:lvl4pPr marL="16002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4pPr>
      <a:lvl5pPr marL="20574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49EE19-FFAC-4302-B7D7-05FDC7DD2703}"/>
              </a:ext>
            </a:extLst>
          </p:cNvPr>
          <p:cNvSpPr>
            <a:spLocks noGrp="1"/>
          </p:cNvSpPr>
          <p:nvPr>
            <p:ph type="ctrTitle"/>
          </p:nvPr>
        </p:nvSpPr>
        <p:spPr/>
        <p:txBody>
          <a:bodyPr/>
          <a:lstStyle/>
          <a:p>
            <a:r>
              <a:rPr lang="de-DE" dirty="0">
                <a:solidFill>
                  <a:srgbClr val="673091"/>
                </a:solidFill>
              </a:rPr>
              <a:t>I</a:t>
            </a:r>
            <a:r>
              <a:rPr lang="de-DE" dirty="0"/>
              <a:t>nclusive </a:t>
            </a:r>
            <a:r>
              <a:rPr lang="de-DE" dirty="0">
                <a:solidFill>
                  <a:srgbClr val="8EC641"/>
                </a:solidFill>
              </a:rPr>
              <a:t>T</a:t>
            </a:r>
            <a:r>
              <a:rPr lang="de-DE" dirty="0"/>
              <a:t>eaching </a:t>
            </a:r>
            <a:r>
              <a:rPr lang="de-DE" dirty="0">
                <a:solidFill>
                  <a:srgbClr val="00AEEF"/>
                </a:solidFill>
              </a:rPr>
              <a:t>M</a:t>
            </a:r>
            <a:r>
              <a:rPr lang="de-DE" dirty="0"/>
              <a:t>aterial</a:t>
            </a:r>
            <a:br>
              <a:rPr lang="de-DE" dirty="0"/>
            </a:br>
            <a:endParaRPr lang="de-DE" dirty="0"/>
          </a:p>
        </p:txBody>
      </p:sp>
      <p:sp>
        <p:nvSpPr>
          <p:cNvPr id="3" name="Untertitel 2">
            <a:extLst>
              <a:ext uri="{FF2B5EF4-FFF2-40B4-BE49-F238E27FC236}">
                <a16:creationId xmlns:a16="http://schemas.microsoft.com/office/drawing/2014/main" xmlns="" id="{39C8D51A-74AF-4910-BF77-33CABBD2DB59}"/>
              </a:ext>
            </a:extLst>
          </p:cNvPr>
          <p:cNvSpPr>
            <a:spLocks noGrp="1"/>
          </p:cNvSpPr>
          <p:nvPr>
            <p:ph type="subTitle" idx="1"/>
          </p:nvPr>
        </p:nvSpPr>
        <p:spPr>
          <a:xfrm>
            <a:off x="685801" y="3295146"/>
            <a:ext cx="7772399" cy="860132"/>
          </a:xfrm>
        </p:spPr>
        <p:txBody>
          <a:bodyPr/>
          <a:lstStyle/>
          <a:p>
            <a:r>
              <a:rPr lang="de-DE" dirty="0"/>
              <a:t>ECER 2021 Symposium</a:t>
            </a:r>
          </a:p>
          <a:p>
            <a:r>
              <a:rPr lang="de-DE" dirty="0"/>
              <a:t>10.09.2021, 9 a.m. – 10.30 a.m.</a:t>
            </a:r>
          </a:p>
        </p:txBody>
      </p:sp>
      <p:sp>
        <p:nvSpPr>
          <p:cNvPr id="4" name="Untertitel 2">
            <a:extLst>
              <a:ext uri="{FF2B5EF4-FFF2-40B4-BE49-F238E27FC236}">
                <a16:creationId xmlns:a16="http://schemas.microsoft.com/office/drawing/2014/main" xmlns="" id="{2D1B0BFC-18D5-4EE6-B722-6BEF977C5FA1}"/>
              </a:ext>
            </a:extLst>
          </p:cNvPr>
          <p:cNvSpPr txBox="1">
            <a:spLocks/>
          </p:cNvSpPr>
          <p:nvPr/>
        </p:nvSpPr>
        <p:spPr bwMode="auto">
          <a:xfrm>
            <a:off x="467544" y="4671428"/>
            <a:ext cx="7772399" cy="860132"/>
          </a:xfrm>
          <a:prstGeom prst="rect">
            <a:avLst/>
          </a:prstGeom>
        </p:spPr>
        <p:txBody>
          <a:bodyPr vert="horz" lIns="91440" tIns="45720" rIns="91440" bIns="45720" rtlCol="0">
            <a:normAutofit/>
          </a:bodyPr>
          <a:lstStyle>
            <a:lvl1pPr marL="0" indent="0" algn="ctr" defTabSz="914400">
              <a:lnSpc>
                <a:spcPct val="90000"/>
              </a:lnSpc>
              <a:spcBef>
                <a:spcPts val="1000"/>
              </a:spcBef>
              <a:buFont typeface="Arial"/>
              <a:buNone/>
              <a:defRPr sz="1800" b="1">
                <a:solidFill>
                  <a:schemeClr val="tx1"/>
                </a:solidFill>
                <a:latin typeface="Avenir Next LT Pro Light" panose="020B0304020202020204" pitchFamily="34" charset="0"/>
                <a:ea typeface="+mn-ea"/>
                <a:cs typeface="+mn-cs"/>
              </a:defRPr>
            </a:lvl1pPr>
            <a:lvl2pPr marL="457200" indent="0" algn="ctr" defTabSz="914400">
              <a:lnSpc>
                <a:spcPct val="90000"/>
              </a:lnSpc>
              <a:spcBef>
                <a:spcPts val="500"/>
              </a:spcBef>
              <a:buFont typeface="Arial"/>
              <a:buNone/>
              <a:defRPr sz="2000">
                <a:solidFill>
                  <a:schemeClr val="tx1"/>
                </a:solidFill>
                <a:latin typeface="Avenir Next LT Pro Light" panose="020B0304020202020204" pitchFamily="34" charset="0"/>
                <a:ea typeface="+mn-ea"/>
                <a:cs typeface="+mn-cs"/>
              </a:defRPr>
            </a:lvl2pPr>
            <a:lvl3pPr marL="914400" indent="0" algn="ctr" defTabSz="914400">
              <a:lnSpc>
                <a:spcPct val="90000"/>
              </a:lnSpc>
              <a:spcBef>
                <a:spcPts val="500"/>
              </a:spcBef>
              <a:buFont typeface="Arial"/>
              <a:buNone/>
              <a:defRPr sz="1800">
                <a:solidFill>
                  <a:schemeClr val="tx1"/>
                </a:solidFill>
                <a:latin typeface="Avenir Next LT Pro Light" panose="020B0304020202020204" pitchFamily="34" charset="0"/>
                <a:ea typeface="+mn-ea"/>
                <a:cs typeface="+mn-cs"/>
              </a:defRPr>
            </a:lvl3pPr>
            <a:lvl4pPr marL="1371600" indent="0" algn="ctr" defTabSz="914400">
              <a:lnSpc>
                <a:spcPct val="90000"/>
              </a:lnSpc>
              <a:spcBef>
                <a:spcPts val="500"/>
              </a:spcBef>
              <a:buFont typeface="Arial"/>
              <a:buNone/>
              <a:defRPr sz="1600">
                <a:solidFill>
                  <a:schemeClr val="tx1"/>
                </a:solidFill>
                <a:latin typeface="Avenir Next LT Pro Light" panose="020B0304020202020204" pitchFamily="34" charset="0"/>
                <a:ea typeface="+mn-ea"/>
                <a:cs typeface="+mn-cs"/>
              </a:defRPr>
            </a:lvl4pPr>
            <a:lvl5pPr marL="1828800" indent="0" algn="ctr" defTabSz="914400">
              <a:lnSpc>
                <a:spcPct val="90000"/>
              </a:lnSpc>
              <a:spcBef>
                <a:spcPts val="500"/>
              </a:spcBef>
              <a:buFont typeface="Arial"/>
              <a:buNone/>
              <a:defRPr sz="1600">
                <a:solidFill>
                  <a:schemeClr val="tx1"/>
                </a:solidFill>
                <a:latin typeface="Avenir Next LT Pro Light" panose="020B0304020202020204" pitchFamily="34" charset="0"/>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gn="l">
              <a:defRPr/>
            </a:pPr>
            <a:r>
              <a:rPr lang="de-DE" sz="1200" dirty="0" err="1"/>
              <a:t>Introduction</a:t>
            </a:r>
            <a:r>
              <a:rPr lang="de-DE" sz="1200" dirty="0"/>
              <a:t>:</a:t>
            </a:r>
          </a:p>
          <a:p>
            <a:pPr algn="l">
              <a:defRPr/>
            </a:pPr>
            <a:r>
              <a:rPr lang="de-DE" sz="1200" dirty="0"/>
              <a:t>Prof. Dr. Michaela Vogt, Bielefeld University, Mail: michaela.vogt@uni-bielefeld.de</a:t>
            </a:r>
          </a:p>
          <a:p>
            <a:pPr algn="l">
              <a:defRPr/>
            </a:pPr>
            <a:r>
              <a:rPr lang="de-DE" sz="1200" dirty="0"/>
              <a:t>Christoph </a:t>
            </a:r>
            <a:r>
              <a:rPr lang="de-DE" sz="1200" dirty="0" err="1"/>
              <a:t>Bierschwale</a:t>
            </a:r>
            <a:r>
              <a:rPr lang="de-DE" sz="1200" dirty="0"/>
              <a:t>, Bielefeld University, Mail: christoph.bierschwale@uni-bielefeld.de</a:t>
            </a:r>
          </a:p>
        </p:txBody>
      </p:sp>
    </p:spTree>
    <p:extLst>
      <p:ext uri="{BB962C8B-B14F-4D97-AF65-F5344CB8AC3E}">
        <p14:creationId xmlns:p14="http://schemas.microsoft.com/office/powerpoint/2010/main" val="308336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Cooperation </a:t>
            </a:r>
            <a:r>
              <a:rPr lang="de-DE" dirty="0" err="1"/>
              <a:t>partners</a:t>
            </a:r>
            <a:r>
              <a:rPr lang="de-DE" dirty="0"/>
              <a:t/>
            </a:r>
            <a:br>
              <a:rPr lang="de-DE" dirty="0"/>
            </a:br>
            <a:endParaRPr lang="de-DE" dirty="0"/>
          </a:p>
        </p:txBody>
      </p:sp>
      <p:pic>
        <p:nvPicPr>
          <p:cNvPr id="5" name="Grafik 4">
            <a:extLst>
              <a:ext uri="{FF2B5EF4-FFF2-40B4-BE49-F238E27FC236}">
                <a16:creationId xmlns:a16="http://schemas.microsoft.com/office/drawing/2014/main" xmlns="" id="{48BF5C2E-8F68-43A3-95B4-8D528497D49A}"/>
              </a:ext>
            </a:extLst>
          </p:cNvPr>
          <p:cNvPicPr>
            <a:picLocks noChangeAspect="1"/>
          </p:cNvPicPr>
          <p:nvPr/>
        </p:nvPicPr>
        <p:blipFill>
          <a:blip r:embed="rId2"/>
          <a:stretch>
            <a:fillRect/>
          </a:stretch>
        </p:blipFill>
        <p:spPr>
          <a:xfrm>
            <a:off x="899592" y="2067280"/>
            <a:ext cx="2907595" cy="720080"/>
          </a:xfrm>
          <a:prstGeom prst="rect">
            <a:avLst/>
          </a:prstGeom>
        </p:spPr>
      </p:pic>
      <p:sp>
        <p:nvSpPr>
          <p:cNvPr id="6" name="Textfeld 5"/>
          <p:cNvSpPr txBox="1"/>
          <p:nvPr/>
        </p:nvSpPr>
        <p:spPr>
          <a:xfrm>
            <a:off x="4211960" y="4077072"/>
            <a:ext cx="2808312" cy="646331"/>
          </a:xfrm>
          <a:prstGeom prst="rect">
            <a:avLst/>
          </a:prstGeom>
          <a:noFill/>
        </p:spPr>
        <p:txBody>
          <a:bodyPr wrap="square" rtlCol="0">
            <a:spAutoFit/>
          </a:bodyPr>
          <a:lstStyle/>
          <a:p>
            <a:pPr marL="176213" indent="-176213" defTabSz="180000"/>
            <a:r>
              <a:rPr lang="en-US" dirty="0"/>
              <a:t>+ 	Scientific Institution </a:t>
            </a:r>
            <a:r>
              <a:rPr lang="en-US" dirty="0" err="1"/>
              <a:t>Laborschule</a:t>
            </a:r>
            <a:endParaRPr lang="en-US" dirty="0"/>
          </a:p>
        </p:txBody>
      </p:sp>
      <p:pic>
        <p:nvPicPr>
          <p:cNvPr id="7" name="Grafik 6"/>
          <p:cNvPicPr>
            <a:picLocks noChangeAspect="1"/>
          </p:cNvPicPr>
          <p:nvPr/>
        </p:nvPicPr>
        <p:blipFill>
          <a:blip r:embed="rId3"/>
          <a:stretch>
            <a:fillRect/>
          </a:stretch>
        </p:blipFill>
        <p:spPr>
          <a:xfrm>
            <a:off x="5724128" y="2067280"/>
            <a:ext cx="2210610" cy="1293207"/>
          </a:xfrm>
          <a:prstGeom prst="rect">
            <a:avLst/>
          </a:prstGeom>
        </p:spPr>
      </p:pic>
      <p:pic>
        <p:nvPicPr>
          <p:cNvPr id="8" name="Inhaltsplatzhalter 7">
            <a:extLst>
              <a:ext uri="{FF2B5EF4-FFF2-40B4-BE49-F238E27FC236}">
                <a16:creationId xmlns:a16="http://schemas.microsoft.com/office/drawing/2014/main" xmlns="" id="{EEC7942B-0AAD-4016-B7CC-2BBE21BA855C}"/>
              </a:ext>
            </a:extLst>
          </p:cNvPr>
          <p:cNvPicPr>
            <a:picLocks noGrp="1" noChangeAspect="1"/>
          </p:cNvPicPr>
          <p:nvPr>
            <p:ph idx="13"/>
          </p:nvPr>
        </p:nvPicPr>
        <p:blipFill>
          <a:blip r:embed="rId4"/>
          <a:stretch>
            <a:fillRect/>
          </a:stretch>
        </p:blipFill>
        <p:spPr>
          <a:xfrm>
            <a:off x="612606" y="3813742"/>
            <a:ext cx="3194581" cy="963251"/>
          </a:xfrm>
          <a:prstGeom prst="rect">
            <a:avLst/>
          </a:prstGeom>
        </p:spPr>
      </p:pic>
      <p:pic>
        <p:nvPicPr>
          <p:cNvPr id="3" name="Grafik 2"/>
          <p:cNvPicPr>
            <a:picLocks noChangeAspect="1"/>
          </p:cNvPicPr>
          <p:nvPr/>
        </p:nvPicPr>
        <p:blipFill>
          <a:blip r:embed="rId5"/>
          <a:stretch>
            <a:fillRect/>
          </a:stretch>
        </p:blipFill>
        <p:spPr>
          <a:xfrm>
            <a:off x="6660232" y="4487488"/>
            <a:ext cx="1905000" cy="1905000"/>
          </a:xfrm>
          <a:prstGeom prst="rect">
            <a:avLst/>
          </a:prstGeom>
        </p:spPr>
      </p:pic>
    </p:spTree>
    <p:extLst>
      <p:ext uri="{BB962C8B-B14F-4D97-AF65-F5344CB8AC3E}">
        <p14:creationId xmlns:p14="http://schemas.microsoft.com/office/powerpoint/2010/main" val="2267093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a:t>goals</a:t>
            </a:r>
            <a:endParaRPr lang="de-DE" dirty="0"/>
          </a:p>
        </p:txBody>
      </p:sp>
      <p:sp>
        <p:nvSpPr>
          <p:cNvPr id="5" name="Freihandform 4"/>
          <p:cNvSpPr/>
          <p:nvPr/>
        </p:nvSpPr>
        <p:spPr>
          <a:xfrm>
            <a:off x="276686" y="1505137"/>
            <a:ext cx="707910" cy="1011301"/>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rgbClr val="D128BD"/>
          </a:solidFill>
          <a:ln>
            <a:solidFill>
              <a:srgbClr val="D128B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6" rIns="15240" bIns="369195" numCol="1" spcCol="1270" anchor="ctr" anchorCtr="0">
            <a:noAutofit/>
          </a:bodyPr>
          <a:lstStyle/>
          <a:p>
            <a:pPr lvl="0" algn="ctr" defTabSz="1066800">
              <a:lnSpc>
                <a:spcPct val="90000"/>
              </a:lnSpc>
              <a:spcBef>
                <a:spcPct val="0"/>
              </a:spcBef>
              <a:spcAft>
                <a:spcPct val="35000"/>
              </a:spcAft>
            </a:pPr>
            <a:r>
              <a:rPr lang="en-US" sz="2400" b="1" kern="1200" dirty="0"/>
              <a:t>IO 1</a:t>
            </a:r>
            <a:endParaRPr lang="en-US" sz="1700" b="1" kern="1200" dirty="0"/>
          </a:p>
        </p:txBody>
      </p:sp>
      <p:sp>
        <p:nvSpPr>
          <p:cNvPr id="6" name="Freihandform 5"/>
          <p:cNvSpPr/>
          <p:nvPr/>
        </p:nvSpPr>
        <p:spPr>
          <a:xfrm>
            <a:off x="984595" y="1501562"/>
            <a:ext cx="7907884" cy="657691"/>
          </a:xfrm>
          <a:custGeom>
            <a:avLst/>
            <a:gdLst>
              <a:gd name="connsiteX0" fmla="*/ 109617 w 657690"/>
              <a:gd name="connsiteY0" fmla="*/ 0 h 7907883"/>
              <a:gd name="connsiteX1" fmla="*/ 548073 w 657690"/>
              <a:gd name="connsiteY1" fmla="*/ 0 h 7907883"/>
              <a:gd name="connsiteX2" fmla="*/ 657690 w 657690"/>
              <a:gd name="connsiteY2" fmla="*/ 109617 h 7907883"/>
              <a:gd name="connsiteX3" fmla="*/ 657690 w 657690"/>
              <a:gd name="connsiteY3" fmla="*/ 7907883 h 7907883"/>
              <a:gd name="connsiteX4" fmla="*/ 657690 w 657690"/>
              <a:gd name="connsiteY4" fmla="*/ 7907883 h 7907883"/>
              <a:gd name="connsiteX5" fmla="*/ 0 w 657690"/>
              <a:gd name="connsiteY5" fmla="*/ 7907883 h 7907883"/>
              <a:gd name="connsiteX6" fmla="*/ 0 w 657690"/>
              <a:gd name="connsiteY6" fmla="*/ 7907883 h 7907883"/>
              <a:gd name="connsiteX7" fmla="*/ 0 w 657690"/>
              <a:gd name="connsiteY7" fmla="*/ 109617 h 7907883"/>
              <a:gd name="connsiteX8" fmla="*/ 109617 w 657690"/>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690" h="7907883">
                <a:moveTo>
                  <a:pt x="657690" y="1318009"/>
                </a:moveTo>
                <a:lnTo>
                  <a:pt x="657690" y="6589874"/>
                </a:lnTo>
                <a:cubicBezTo>
                  <a:pt x="657690" y="7317790"/>
                  <a:pt x="653608" y="7907877"/>
                  <a:pt x="648573" y="7907877"/>
                </a:cubicBezTo>
                <a:lnTo>
                  <a:pt x="0" y="7907877"/>
                </a:lnTo>
                <a:lnTo>
                  <a:pt x="0" y="7907877"/>
                </a:lnTo>
                <a:lnTo>
                  <a:pt x="0" y="6"/>
                </a:lnTo>
                <a:lnTo>
                  <a:pt x="0" y="6"/>
                </a:lnTo>
                <a:lnTo>
                  <a:pt x="648573" y="6"/>
                </a:lnTo>
                <a:cubicBezTo>
                  <a:pt x="653608" y="6"/>
                  <a:pt x="657690" y="590093"/>
                  <a:pt x="657690" y="1318009"/>
                </a:cubicBezTo>
                <a:close/>
              </a:path>
            </a:pathLst>
          </a:custGeom>
          <a:solidFill>
            <a:srgbClr val="D128BD"/>
          </a:solidFill>
          <a:ln>
            <a:solidFill>
              <a:srgbClr val="D128B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46" rIns="47346" bIns="47347" numCol="1" spcCol="1270" anchor="ctr" anchorCtr="0">
            <a:noAutofit/>
          </a:bodyPr>
          <a:lstStyle/>
          <a:p>
            <a:pPr marL="228600" lvl="1" indent="-228600" defTabSz="1066800">
              <a:lnSpc>
                <a:spcPct val="90000"/>
              </a:lnSpc>
              <a:spcBef>
                <a:spcPct val="0"/>
              </a:spcBef>
              <a:spcAft>
                <a:spcPct val="15000"/>
              </a:spcAft>
              <a:buChar char="••"/>
            </a:pPr>
            <a:r>
              <a:rPr lang="en-US" sz="2400" dirty="0"/>
              <a:t>Design of a multilingual criteria catalogue</a:t>
            </a:r>
          </a:p>
        </p:txBody>
      </p:sp>
      <p:sp>
        <p:nvSpPr>
          <p:cNvPr id="7" name="Freihandform 6"/>
          <p:cNvSpPr/>
          <p:nvPr/>
        </p:nvSpPr>
        <p:spPr>
          <a:xfrm>
            <a:off x="276686" y="2398458"/>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rgbClr val="92D050"/>
          </a:solidFill>
          <a:ln>
            <a:solidFill>
              <a:srgbClr val="92D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2</a:t>
            </a:r>
            <a:endParaRPr lang="en-US" sz="1700" b="1" kern="1200" dirty="0"/>
          </a:p>
        </p:txBody>
      </p:sp>
      <p:sp>
        <p:nvSpPr>
          <p:cNvPr id="8" name="Freihandform 7"/>
          <p:cNvSpPr/>
          <p:nvPr/>
        </p:nvSpPr>
        <p:spPr>
          <a:xfrm>
            <a:off x="984596" y="2398459"/>
            <a:ext cx="7907883"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solidFill>
            <a:srgbClr val="92D050"/>
          </a:solidFill>
          <a:ln>
            <a:solidFill>
              <a:srgbClr val="92D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Development of inclusive teaching material</a:t>
            </a:r>
          </a:p>
        </p:txBody>
      </p:sp>
      <p:sp>
        <p:nvSpPr>
          <p:cNvPr id="9" name="Freihandform 8"/>
          <p:cNvSpPr/>
          <p:nvPr/>
        </p:nvSpPr>
        <p:spPr>
          <a:xfrm>
            <a:off x="276686" y="3291778"/>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rgbClr val="4F2FA0"/>
          </a:solidFill>
          <a:ln>
            <a:solidFill>
              <a:srgbClr val="4F2F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3</a:t>
            </a:r>
            <a:endParaRPr lang="en-US" sz="1700" b="1" kern="1200" dirty="0"/>
          </a:p>
        </p:txBody>
      </p:sp>
      <p:sp>
        <p:nvSpPr>
          <p:cNvPr id="10" name="Freihandform 9"/>
          <p:cNvSpPr/>
          <p:nvPr/>
        </p:nvSpPr>
        <p:spPr>
          <a:xfrm>
            <a:off x="984596" y="3291779"/>
            <a:ext cx="7907883"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a:solidFill>
              <a:srgbClr val="4F2F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228600" lvl="1" indent="-228600" defTabSz="1066800">
              <a:lnSpc>
                <a:spcPct val="90000"/>
              </a:lnSpc>
              <a:spcBef>
                <a:spcPct val="0"/>
              </a:spcBef>
              <a:spcAft>
                <a:spcPct val="15000"/>
              </a:spcAft>
              <a:buChar char="••"/>
            </a:pPr>
            <a:r>
              <a:rPr lang="en-US" sz="2400" kern="1200" dirty="0"/>
              <a:t>Publication of </a:t>
            </a:r>
            <a:r>
              <a:rPr lang="en-US" sz="2400" dirty="0"/>
              <a:t>p</a:t>
            </a:r>
            <a:r>
              <a:rPr lang="en-US" sz="2400" kern="1200" dirty="0"/>
              <a:t>roject results </a:t>
            </a:r>
            <a:r>
              <a:rPr lang="en-US" sz="2400" kern="1200"/>
              <a:t>in </a:t>
            </a:r>
            <a:r>
              <a:rPr lang="en-US" sz="2400"/>
              <a:t>journals</a:t>
            </a:r>
            <a:endParaRPr lang="en-US" sz="2400" kern="1200" dirty="0"/>
          </a:p>
        </p:txBody>
      </p:sp>
      <p:sp>
        <p:nvSpPr>
          <p:cNvPr id="11" name="Freihandform 10"/>
          <p:cNvSpPr/>
          <p:nvPr/>
        </p:nvSpPr>
        <p:spPr>
          <a:xfrm>
            <a:off x="276686" y="4185099"/>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rgbClr val="E91100"/>
          </a:solidFill>
          <a:ln>
            <a:solidFill>
              <a:srgbClr val="E911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4</a:t>
            </a:r>
            <a:endParaRPr lang="en-US" sz="1700" b="1" kern="1200" dirty="0"/>
          </a:p>
        </p:txBody>
      </p:sp>
      <p:sp>
        <p:nvSpPr>
          <p:cNvPr id="12" name="Freihandform 11"/>
          <p:cNvSpPr/>
          <p:nvPr/>
        </p:nvSpPr>
        <p:spPr>
          <a:xfrm>
            <a:off x="984596" y="4185099"/>
            <a:ext cx="7907883" cy="657345"/>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a:solidFill>
              <a:srgbClr val="E911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0" numCol="1" spcCol="1270" anchor="ctr" anchorCtr="0">
            <a:noAutofit/>
          </a:bodyPr>
          <a:lstStyle/>
          <a:p>
            <a:pPr marL="228600" lvl="1" indent="-228600" defTabSz="1066800">
              <a:lnSpc>
                <a:spcPct val="90000"/>
              </a:lnSpc>
              <a:spcBef>
                <a:spcPct val="0"/>
              </a:spcBef>
              <a:spcAft>
                <a:spcPct val="15000"/>
              </a:spcAft>
              <a:buChar char="••"/>
            </a:pPr>
            <a:r>
              <a:rPr lang="en-US" sz="2400" dirty="0"/>
              <a:t>Development of a teacher training concept</a:t>
            </a:r>
            <a:endParaRPr lang="en-US" sz="2400" kern="1200" dirty="0"/>
          </a:p>
        </p:txBody>
      </p:sp>
      <p:sp>
        <p:nvSpPr>
          <p:cNvPr id="13" name="Freihandform 12"/>
          <p:cNvSpPr/>
          <p:nvPr/>
        </p:nvSpPr>
        <p:spPr>
          <a:xfrm>
            <a:off x="276686" y="5078419"/>
            <a:ext cx="707910" cy="1011300"/>
          </a:xfrm>
          <a:custGeom>
            <a:avLst/>
            <a:gdLst>
              <a:gd name="connsiteX0" fmla="*/ 0 w 1011300"/>
              <a:gd name="connsiteY0" fmla="*/ 0 h 707910"/>
              <a:gd name="connsiteX1" fmla="*/ 657345 w 1011300"/>
              <a:gd name="connsiteY1" fmla="*/ 0 h 707910"/>
              <a:gd name="connsiteX2" fmla="*/ 1011300 w 1011300"/>
              <a:gd name="connsiteY2" fmla="*/ 353955 h 707910"/>
              <a:gd name="connsiteX3" fmla="*/ 657345 w 1011300"/>
              <a:gd name="connsiteY3" fmla="*/ 707910 h 707910"/>
              <a:gd name="connsiteX4" fmla="*/ 0 w 1011300"/>
              <a:gd name="connsiteY4" fmla="*/ 707910 h 707910"/>
              <a:gd name="connsiteX5" fmla="*/ 353955 w 1011300"/>
              <a:gd name="connsiteY5" fmla="*/ 353955 h 707910"/>
              <a:gd name="connsiteX6" fmla="*/ 0 w 1011300"/>
              <a:gd name="connsiteY6" fmla="*/ 0 h 7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300" h="707910">
                <a:moveTo>
                  <a:pt x="1011299" y="0"/>
                </a:moveTo>
                <a:lnTo>
                  <a:pt x="1011299" y="460142"/>
                </a:lnTo>
                <a:lnTo>
                  <a:pt x="505650" y="707910"/>
                </a:lnTo>
                <a:lnTo>
                  <a:pt x="1" y="460142"/>
                </a:lnTo>
                <a:lnTo>
                  <a:pt x="1" y="0"/>
                </a:lnTo>
                <a:lnTo>
                  <a:pt x="505650" y="247769"/>
                </a:lnTo>
                <a:lnTo>
                  <a:pt x="1011299" y="0"/>
                </a:lnTo>
                <a:close/>
              </a:path>
            </a:pathLst>
          </a:custGeom>
          <a:solidFill>
            <a:srgbClr val="37C1F3"/>
          </a:solidFill>
          <a:ln>
            <a:solidFill>
              <a:srgbClr val="37C1F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369195" rIns="15240" bIns="369195" numCol="1" spcCol="1270" anchor="ctr" anchorCtr="0">
            <a:noAutofit/>
          </a:bodyPr>
          <a:lstStyle/>
          <a:p>
            <a:pPr lvl="0" algn="ctr" defTabSz="1066800">
              <a:lnSpc>
                <a:spcPct val="90000"/>
              </a:lnSpc>
              <a:spcBef>
                <a:spcPct val="0"/>
              </a:spcBef>
              <a:spcAft>
                <a:spcPct val="35000"/>
              </a:spcAft>
            </a:pPr>
            <a:r>
              <a:rPr lang="en-US" sz="2400" b="1" kern="1200" dirty="0"/>
              <a:t>IO 5</a:t>
            </a:r>
            <a:endParaRPr lang="en-US" sz="1700" b="1" kern="1200" dirty="0"/>
          </a:p>
        </p:txBody>
      </p:sp>
      <p:sp>
        <p:nvSpPr>
          <p:cNvPr id="14" name="Freihandform 13"/>
          <p:cNvSpPr/>
          <p:nvPr/>
        </p:nvSpPr>
        <p:spPr>
          <a:xfrm>
            <a:off x="984596" y="5078420"/>
            <a:ext cx="7907883" cy="657346"/>
          </a:xfrm>
          <a:custGeom>
            <a:avLst/>
            <a:gdLst>
              <a:gd name="connsiteX0" fmla="*/ 109560 w 657345"/>
              <a:gd name="connsiteY0" fmla="*/ 0 h 7907883"/>
              <a:gd name="connsiteX1" fmla="*/ 547785 w 657345"/>
              <a:gd name="connsiteY1" fmla="*/ 0 h 7907883"/>
              <a:gd name="connsiteX2" fmla="*/ 657345 w 657345"/>
              <a:gd name="connsiteY2" fmla="*/ 109560 h 7907883"/>
              <a:gd name="connsiteX3" fmla="*/ 657345 w 657345"/>
              <a:gd name="connsiteY3" fmla="*/ 7907883 h 7907883"/>
              <a:gd name="connsiteX4" fmla="*/ 657345 w 657345"/>
              <a:gd name="connsiteY4" fmla="*/ 7907883 h 7907883"/>
              <a:gd name="connsiteX5" fmla="*/ 0 w 657345"/>
              <a:gd name="connsiteY5" fmla="*/ 7907883 h 7907883"/>
              <a:gd name="connsiteX6" fmla="*/ 0 w 657345"/>
              <a:gd name="connsiteY6" fmla="*/ 7907883 h 7907883"/>
              <a:gd name="connsiteX7" fmla="*/ 0 w 657345"/>
              <a:gd name="connsiteY7" fmla="*/ 109560 h 7907883"/>
              <a:gd name="connsiteX8" fmla="*/ 109560 w 657345"/>
              <a:gd name="connsiteY8" fmla="*/ 0 h 7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345" h="7907883">
                <a:moveTo>
                  <a:pt x="657345" y="1318011"/>
                </a:moveTo>
                <a:lnTo>
                  <a:pt x="657345" y="6589872"/>
                </a:lnTo>
                <a:cubicBezTo>
                  <a:pt x="657345" y="7317786"/>
                  <a:pt x="653268" y="7907883"/>
                  <a:pt x="648238" y="7907883"/>
                </a:cubicBezTo>
                <a:lnTo>
                  <a:pt x="0" y="7907883"/>
                </a:lnTo>
                <a:lnTo>
                  <a:pt x="0" y="7907883"/>
                </a:lnTo>
                <a:lnTo>
                  <a:pt x="0" y="0"/>
                </a:lnTo>
                <a:lnTo>
                  <a:pt x="0" y="0"/>
                </a:lnTo>
                <a:lnTo>
                  <a:pt x="648238" y="0"/>
                </a:lnTo>
                <a:cubicBezTo>
                  <a:pt x="653268" y="0"/>
                  <a:pt x="657345" y="590097"/>
                  <a:pt x="657345" y="1318011"/>
                </a:cubicBezTo>
                <a:close/>
              </a:path>
            </a:pathLst>
          </a:custGeom>
          <a:ln>
            <a:solidFill>
              <a:srgbClr val="37C1F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7328" rIns="47328" bIns="47331" numCol="1" spcCol="1270" anchor="ctr" anchorCtr="0">
            <a:noAutofit/>
          </a:bodyPr>
          <a:lstStyle/>
          <a:p>
            <a:pPr marL="228600" lvl="1" indent="-228600" defTabSz="1066800">
              <a:lnSpc>
                <a:spcPct val="90000"/>
              </a:lnSpc>
              <a:spcBef>
                <a:spcPct val="0"/>
              </a:spcBef>
              <a:spcAft>
                <a:spcPct val="15000"/>
              </a:spcAft>
              <a:buChar char="••"/>
            </a:pPr>
            <a:r>
              <a:rPr lang="en-US" sz="2400" dirty="0"/>
              <a:t>Accompanying study</a:t>
            </a:r>
            <a:endParaRPr lang="en-US" sz="2400" kern="1200" dirty="0"/>
          </a:p>
        </p:txBody>
      </p:sp>
    </p:spTree>
    <p:extLst>
      <p:ext uri="{BB962C8B-B14F-4D97-AF65-F5344CB8AC3E}">
        <p14:creationId xmlns:p14="http://schemas.microsoft.com/office/powerpoint/2010/main" val="31114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p:cNvPicPr>
            <a:picLocks noChangeAspect="1"/>
          </p:cNvPicPr>
          <p:nvPr/>
        </p:nvPicPr>
        <p:blipFill>
          <a:blip r:embed="rId2"/>
          <a:stretch>
            <a:fillRect/>
          </a:stretch>
        </p:blipFill>
        <p:spPr>
          <a:xfrm>
            <a:off x="1979712" y="1484784"/>
            <a:ext cx="4863193" cy="4731882"/>
          </a:xfrm>
          <a:prstGeom prst="rect">
            <a:avLst/>
          </a:prstGeom>
        </p:spPr>
      </p:pic>
      <p:sp>
        <p:nvSpPr>
          <p:cNvPr id="40" name="Titel 1"/>
          <p:cNvSpPr>
            <a:spLocks noGrp="1"/>
          </p:cNvSpPr>
          <p:nvPr>
            <p:ph type="title"/>
          </p:nvPr>
        </p:nvSpPr>
        <p:spPr>
          <a:xfrm>
            <a:off x="107504" y="308464"/>
            <a:ext cx="7202052" cy="498237"/>
          </a:xfrm>
        </p:spPr>
        <p:txBody>
          <a:bodyPr/>
          <a:lstStyle/>
          <a:p>
            <a:r>
              <a:rPr lang="de-DE" dirty="0"/>
              <a:t>IO 1 Criteria </a:t>
            </a:r>
            <a:r>
              <a:rPr lang="de-DE" dirty="0" err="1"/>
              <a:t>catalogue</a:t>
            </a:r>
            <a:endParaRPr lang="de-DE" dirty="0"/>
          </a:p>
        </p:txBody>
      </p:sp>
    </p:spTree>
    <p:extLst>
      <p:ext uri="{BB962C8B-B14F-4D97-AF65-F5344CB8AC3E}">
        <p14:creationId xmlns:p14="http://schemas.microsoft.com/office/powerpoint/2010/main" val="764326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1"/>
          <p:cNvSpPr>
            <a:spLocks noGrp="1"/>
          </p:cNvSpPr>
          <p:nvPr>
            <p:ph type="title"/>
          </p:nvPr>
        </p:nvSpPr>
        <p:spPr>
          <a:xfrm>
            <a:off x="107504" y="308464"/>
            <a:ext cx="7202052" cy="498237"/>
          </a:xfrm>
        </p:spPr>
        <p:txBody>
          <a:bodyPr/>
          <a:lstStyle/>
          <a:p>
            <a:r>
              <a:rPr lang="de-DE" dirty="0"/>
              <a:t>IO 1 </a:t>
            </a:r>
            <a:r>
              <a:rPr lang="de-DE" dirty="0" err="1"/>
              <a:t>Criteria</a:t>
            </a:r>
            <a:r>
              <a:rPr lang="de-DE" dirty="0"/>
              <a:t> </a:t>
            </a:r>
            <a:r>
              <a:rPr lang="de-DE" dirty="0" err="1"/>
              <a:t>catalogue</a:t>
            </a:r>
            <a:r>
              <a:rPr lang="de-DE" dirty="0"/>
              <a:t>: Methods</a:t>
            </a:r>
          </a:p>
        </p:txBody>
      </p:sp>
      <p:sp>
        <p:nvSpPr>
          <p:cNvPr id="4" name="Inhaltsplatzhalter 3">
            <a:extLst>
              <a:ext uri="{FF2B5EF4-FFF2-40B4-BE49-F238E27FC236}">
                <a16:creationId xmlns:a16="http://schemas.microsoft.com/office/drawing/2014/main" xmlns="" id="{CAB5C5C0-1D6A-4C14-A6D0-78C6D6E972A5}"/>
              </a:ext>
            </a:extLst>
          </p:cNvPr>
          <p:cNvSpPr txBox="1">
            <a:spLocks/>
          </p:cNvSpPr>
          <p:nvPr/>
        </p:nvSpPr>
        <p:spPr bwMode="auto">
          <a:xfrm>
            <a:off x="197567" y="1513950"/>
            <a:ext cx="7758809" cy="4536436"/>
          </a:xfrm>
          <a:prstGeom prst="rect">
            <a:avLst/>
          </a:prstGeom>
        </p:spPr>
        <p:txBody>
          <a:bodyPr vert="horz" lIns="91440" tIns="45720" rIns="91440" bIns="45720" rtlCol="0">
            <a:normAutofit/>
          </a:bodyPr>
          <a:lstStyle>
            <a:lvl1pPr marL="0" indent="0" algn="l" defTabSz="914400">
              <a:lnSpc>
                <a:spcPct val="90000"/>
              </a:lnSpc>
              <a:spcBef>
                <a:spcPts val="1000"/>
              </a:spcBef>
              <a:buFont typeface="Wingdings"/>
              <a:buNone/>
              <a:defRPr sz="1600" b="0">
                <a:solidFill>
                  <a:schemeClr val="tx1"/>
                </a:solidFill>
                <a:latin typeface="Avenir Next LT Pro Light" panose="020B0304020202020204" pitchFamily="34" charset="0"/>
                <a:ea typeface="+mn-ea"/>
                <a:cs typeface="+mn-cs"/>
              </a:defRPr>
            </a:lvl1pPr>
            <a:lvl2pPr marL="6858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2pPr>
            <a:lvl3pPr marL="11430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3pPr>
            <a:lvl4pPr marL="1600200" indent="-228600" algn="l" defTabSz="914400">
              <a:lnSpc>
                <a:spcPct val="90000"/>
              </a:lnSpc>
              <a:spcBef>
                <a:spcPts val="500"/>
              </a:spcBef>
              <a:buFont typeface="Arial"/>
              <a:buChar char="•"/>
              <a:defRPr sz="1800" b="0">
                <a:solidFill>
                  <a:schemeClr val="tx1"/>
                </a:solidFill>
                <a:latin typeface="Avenir Next LT Pro Light" panose="020B0304020202020204" pitchFamily="34" charset="0"/>
                <a:ea typeface="+mn-ea"/>
                <a:cs typeface="+mn-cs"/>
              </a:defRPr>
            </a:lvl4pPr>
            <a:lvl5pPr marL="2057400" indent="-228600" algn="l" defTabSz="914400">
              <a:lnSpc>
                <a:spcPct val="90000"/>
              </a:lnSpc>
              <a:spcBef>
                <a:spcPts val="500"/>
              </a:spcBef>
              <a:buFont typeface="Arial"/>
              <a:buChar char="•"/>
              <a:defRPr sz="1600">
                <a:solidFill>
                  <a:schemeClr val="tx1"/>
                </a:solidFill>
                <a:latin typeface="Avenir Next LT Pro Light" panose="020B0304020202020204" pitchFamily="34" charset="0"/>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5750" indent="-285750">
              <a:buFont typeface="Arial" panose="020B0604020202020204" pitchFamily="34" charset="0"/>
              <a:buChar char="•"/>
            </a:pPr>
            <a:r>
              <a:rPr lang="en-US" b="1" dirty="0"/>
              <a:t>Group discussions </a:t>
            </a:r>
            <a:r>
              <a:rPr lang="en-US" dirty="0"/>
              <a:t>were used for data collection. </a:t>
            </a:r>
          </a:p>
          <a:p>
            <a:pPr marL="285750" indent="-285750">
              <a:buFont typeface="Arial" panose="020B0604020202020204" pitchFamily="34" charset="0"/>
              <a:buChar char="•"/>
            </a:pPr>
            <a:r>
              <a:rPr lang="en-US" dirty="0"/>
              <a:t>This form of data collection made it possible to uncover shared </a:t>
            </a:r>
            <a:br>
              <a:rPr lang="en-US" dirty="0"/>
            </a:br>
            <a:r>
              <a:rPr lang="en-US" dirty="0"/>
              <a:t>and different knowledge of teachers from different European </a:t>
            </a:r>
            <a:br>
              <a:rPr lang="en-US" dirty="0"/>
            </a:br>
            <a:r>
              <a:rPr lang="en-US" dirty="0"/>
              <a:t>countries. (cf. </a:t>
            </a:r>
            <a:r>
              <a:rPr lang="en-US" dirty="0" err="1"/>
              <a:t>Bohnsack</a:t>
            </a:r>
            <a:r>
              <a:rPr lang="en-US" dirty="0"/>
              <a:t>, 1997, </a:t>
            </a:r>
            <a:r>
              <a:rPr lang="en-US" dirty="0" err="1"/>
              <a:t>Kühn</a:t>
            </a:r>
            <a:r>
              <a:rPr lang="en-US" dirty="0"/>
              <a:t> &amp; </a:t>
            </a:r>
            <a:r>
              <a:rPr lang="en-US" dirty="0" err="1"/>
              <a:t>Koschel</a:t>
            </a:r>
            <a:r>
              <a:rPr lang="en-US" dirty="0"/>
              <a:t>, 2011). </a:t>
            </a:r>
          </a:p>
          <a:p>
            <a:pPr marL="285750" indent="-285750">
              <a:buFont typeface="Arial" panose="020B0604020202020204" pitchFamily="34" charset="0"/>
              <a:buChar char="•"/>
            </a:pPr>
            <a:r>
              <a:rPr lang="en-US" dirty="0"/>
              <a:t>Group discussions were conducted as part of the project at four </a:t>
            </a:r>
            <a:br>
              <a:rPr lang="en-US" dirty="0"/>
            </a:br>
            <a:r>
              <a:rPr lang="en-US" dirty="0"/>
              <a:t>project sites with teachers at schools in Luxembourg, Sweden, </a:t>
            </a:r>
            <a:br>
              <a:rPr lang="en-US" dirty="0"/>
            </a:br>
            <a:r>
              <a:rPr lang="en-US" dirty="0"/>
              <a:t>Germany, and Italy. </a:t>
            </a:r>
          </a:p>
          <a:p>
            <a:pPr marL="285750" indent="-285750">
              <a:buFont typeface="Arial" panose="020B0604020202020204" pitchFamily="34" charset="0"/>
              <a:buChar char="•"/>
            </a:pPr>
            <a:r>
              <a:rPr lang="en-US" dirty="0"/>
              <a:t>These discussions took place at all project schools in 2019. </a:t>
            </a:r>
          </a:p>
          <a:p>
            <a:pPr marL="285750" indent="-285750">
              <a:buFont typeface="Arial" panose="020B0604020202020204" pitchFamily="34" charset="0"/>
              <a:buChar char="•"/>
            </a:pPr>
            <a:r>
              <a:rPr lang="en-US" dirty="0"/>
              <a:t>The total sample consisted of 32 teachers, 30 of whom were female and two of whom were male.</a:t>
            </a:r>
          </a:p>
          <a:p>
            <a:pPr marL="285750" indent="-285750">
              <a:buFont typeface="Arial" panose="020B0604020202020204" pitchFamily="34" charset="0"/>
              <a:buChar char="•"/>
            </a:pPr>
            <a:r>
              <a:rPr lang="en-US" b="1" dirty="0"/>
              <a:t>Expert interviews </a:t>
            </a:r>
            <a:r>
              <a:rPr lang="en-US" dirty="0"/>
              <a:t>were also used. The experts were made up of the project consortium.</a:t>
            </a:r>
          </a:p>
          <a:p>
            <a:pPr marL="285750" indent="-285750">
              <a:buFont typeface="Arial" panose="020B0604020202020204" pitchFamily="34" charset="0"/>
              <a:buChar char="•"/>
            </a:pPr>
            <a:r>
              <a:rPr lang="en-US" dirty="0"/>
              <a:t>The evaluation was carried out by the </a:t>
            </a:r>
            <a:r>
              <a:rPr lang="en-US" b="1" dirty="0"/>
              <a:t>qualitative content analysis according to </a:t>
            </a:r>
            <a:r>
              <a:rPr lang="en-US" b="1" dirty="0" err="1"/>
              <a:t>Mayring</a:t>
            </a:r>
            <a:r>
              <a:rPr lang="en-US" dirty="0"/>
              <a:t>. </a:t>
            </a:r>
            <a:r>
              <a:rPr lang="en-US" dirty="0" err="1"/>
              <a:t>Atlas.ti</a:t>
            </a:r>
            <a:r>
              <a:rPr lang="en-US" dirty="0"/>
              <a:t> was also used for the evaluation.</a:t>
            </a:r>
          </a:p>
          <a:p>
            <a:pPr marL="285750" indent="-285750">
              <a:buFont typeface="Arial" panose="020B0604020202020204" pitchFamily="34" charset="0"/>
              <a:buChar char="•"/>
            </a:pPr>
            <a:endParaRPr lang="de-DE" dirty="0"/>
          </a:p>
        </p:txBody>
      </p:sp>
      <p:pic>
        <p:nvPicPr>
          <p:cNvPr id="6" name="Grafik 5">
            <a:extLst>
              <a:ext uri="{FF2B5EF4-FFF2-40B4-BE49-F238E27FC236}">
                <a16:creationId xmlns:a16="http://schemas.microsoft.com/office/drawing/2014/main" xmlns="" id="{025493E9-53C8-4B05-8446-7FB6DC7B0369}"/>
              </a:ext>
            </a:extLst>
          </p:cNvPr>
          <p:cNvPicPr>
            <a:picLocks noChangeAspect="1"/>
          </p:cNvPicPr>
          <p:nvPr/>
        </p:nvPicPr>
        <p:blipFill>
          <a:blip r:embed="rId2"/>
          <a:stretch>
            <a:fillRect/>
          </a:stretch>
        </p:blipFill>
        <p:spPr>
          <a:xfrm>
            <a:off x="6714959" y="1457073"/>
            <a:ext cx="2379052" cy="2314815"/>
          </a:xfrm>
          <a:prstGeom prst="rect">
            <a:avLst/>
          </a:prstGeom>
        </p:spPr>
      </p:pic>
    </p:spTree>
    <p:extLst>
      <p:ext uri="{BB962C8B-B14F-4D97-AF65-F5344CB8AC3E}">
        <p14:creationId xmlns:p14="http://schemas.microsoft.com/office/powerpoint/2010/main" val="420888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en-US" dirty="0"/>
              <a:t>a) Individual-related </a:t>
            </a:r>
            <a:r>
              <a:rPr lang="en-US" dirty="0" err="1"/>
              <a:t>adaptivity</a:t>
            </a:r>
            <a:endParaRPr lang="en-US" dirty="0"/>
          </a:p>
          <a:p>
            <a:endParaRPr lang="de-DE" dirty="0"/>
          </a:p>
        </p:txBody>
      </p:sp>
      <p:sp>
        <p:nvSpPr>
          <p:cNvPr id="4" name="Inhaltsplatzhalter 3"/>
          <p:cNvSpPr>
            <a:spLocks noGrp="1"/>
          </p:cNvSpPr>
          <p:nvPr>
            <p:ph idx="13"/>
          </p:nvPr>
        </p:nvSpPr>
        <p:spPr>
          <a:xfrm>
            <a:off x="323528" y="1853535"/>
            <a:ext cx="6336704" cy="4031365"/>
          </a:xfrm>
        </p:spPr>
        <p:txBody>
          <a:bodyPr>
            <a:noAutofit/>
          </a:bodyPr>
          <a:lstStyle/>
          <a:p>
            <a:pPr algn="just"/>
            <a:r>
              <a:rPr lang="en-US" dirty="0"/>
              <a:t>This deals with the </a:t>
            </a:r>
            <a:r>
              <a:rPr lang="en-US" b="1" dirty="0"/>
              <a:t>adaptability of inclusion-sensitive educational material in relation to the individual needs of the learners.  </a:t>
            </a:r>
            <a:r>
              <a:rPr lang="en-US" dirty="0"/>
              <a:t>This is evaluated with the goal in mind of enabling self-directed and independent learning. </a:t>
            </a:r>
          </a:p>
          <a:p>
            <a:pPr algn="just"/>
            <a:r>
              <a:rPr lang="en-US" b="1" dirty="0"/>
              <a:t>The following questions (examples) are relevant to this range </a:t>
            </a:r>
            <a:br>
              <a:rPr lang="en-US" b="1" dirty="0"/>
            </a:br>
            <a:r>
              <a:rPr lang="en-US" b="1" dirty="0"/>
              <a:t>of criteria:</a:t>
            </a:r>
          </a:p>
          <a:p>
            <a:pPr marL="179388" indent="-179388" algn="just">
              <a:buFont typeface="Arial" panose="020B0604020202020204" pitchFamily="34" charset="0"/>
              <a:buChar char="•"/>
            </a:pPr>
            <a:r>
              <a:rPr lang="en-US" dirty="0"/>
              <a:t>Does the educational material allow for different learning paths, all of which can process the same subject matter and do justice to the diversity of the learners?</a:t>
            </a:r>
          </a:p>
          <a:p>
            <a:pPr marL="179388" indent="-179388" algn="just">
              <a:buFont typeface="Arial" panose="020B0604020202020204" pitchFamily="34" charset="0"/>
              <a:buChar char="•"/>
            </a:pPr>
            <a:r>
              <a:rPr lang="en-US" dirty="0"/>
              <a:t>Are the tasks designed to be appropriate for multiple levels of competence and are the needs of the individual learner taken into account?</a:t>
            </a:r>
          </a:p>
          <a:p>
            <a:pPr marL="179388" indent="-179388" algn="just">
              <a:buFont typeface="Arial" panose="020B0604020202020204" pitchFamily="34" charset="0"/>
              <a:buChar char="•"/>
            </a:pPr>
            <a:r>
              <a:rPr lang="en-US" dirty="0"/>
              <a:t>Are the tasks given in different forms and for different levels of complexity?</a:t>
            </a:r>
          </a:p>
          <a:p>
            <a:pPr marL="179388" indent="-179388" algn="just">
              <a:buFont typeface="Arial" panose="020B0604020202020204" pitchFamily="34" charset="0"/>
              <a:buChar char="•"/>
            </a:pPr>
            <a:r>
              <a:rPr lang="en-US" dirty="0"/>
              <a:t>…</a:t>
            </a:r>
          </a:p>
        </p:txBody>
      </p:sp>
      <p:pic>
        <p:nvPicPr>
          <p:cNvPr id="7" name="Grafik 6">
            <a:extLst>
              <a:ext uri="{FF2B5EF4-FFF2-40B4-BE49-F238E27FC236}">
                <a16:creationId xmlns:a16="http://schemas.microsoft.com/office/drawing/2014/main" xmlns="" id="{F91A0734-E479-465C-968F-B08409479A53}"/>
              </a:ext>
            </a:extLst>
          </p:cNvPr>
          <p:cNvPicPr>
            <a:picLocks noChangeAspect="1"/>
          </p:cNvPicPr>
          <p:nvPr/>
        </p:nvPicPr>
        <p:blipFill>
          <a:blip r:embed="rId2"/>
          <a:stretch>
            <a:fillRect/>
          </a:stretch>
        </p:blipFill>
        <p:spPr>
          <a:xfrm>
            <a:off x="6735456" y="1460636"/>
            <a:ext cx="2379053" cy="2321532"/>
          </a:xfrm>
          <a:prstGeom prst="rect">
            <a:avLst/>
          </a:prstGeom>
        </p:spPr>
      </p:pic>
    </p:spTree>
    <p:extLst>
      <p:ext uri="{BB962C8B-B14F-4D97-AF65-F5344CB8AC3E}">
        <p14:creationId xmlns:p14="http://schemas.microsoft.com/office/powerpoint/2010/main" val="1458197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en-US" dirty="0"/>
              <a:t>b) Environment-related adaptivity</a:t>
            </a:r>
          </a:p>
          <a:p>
            <a:endParaRPr lang="de-DE" dirty="0"/>
          </a:p>
        </p:txBody>
      </p:sp>
      <p:sp>
        <p:nvSpPr>
          <p:cNvPr id="4" name="Inhaltsplatzhalter 3"/>
          <p:cNvSpPr>
            <a:spLocks noGrp="1"/>
          </p:cNvSpPr>
          <p:nvPr>
            <p:ph idx="13"/>
          </p:nvPr>
        </p:nvSpPr>
        <p:spPr>
          <a:xfrm>
            <a:off x="323528" y="1853535"/>
            <a:ext cx="6264696" cy="4031365"/>
          </a:xfrm>
        </p:spPr>
        <p:txBody>
          <a:bodyPr>
            <a:noAutofit/>
          </a:bodyPr>
          <a:lstStyle/>
          <a:p>
            <a:pPr algn="just"/>
            <a:r>
              <a:rPr lang="en-US" dirty="0"/>
              <a:t>What’s at focus here is the </a:t>
            </a:r>
            <a:r>
              <a:rPr lang="en-US" b="1" dirty="0"/>
              <a:t>adaptability </a:t>
            </a:r>
            <a:r>
              <a:rPr lang="en-US" dirty="0"/>
              <a:t>of inclusion-sensitive educational materials </a:t>
            </a:r>
            <a:r>
              <a:rPr lang="en-US" b="1" dirty="0"/>
              <a:t>to the teaching and learning situation</a:t>
            </a:r>
            <a:r>
              <a:rPr lang="en-US" dirty="0"/>
              <a:t>, </a:t>
            </a:r>
            <a:br>
              <a:rPr lang="en-US" dirty="0"/>
            </a:br>
            <a:r>
              <a:rPr lang="en-US" dirty="0"/>
              <a:t>the conditions of and around the school, cultural and, where appropriate, national standards.</a:t>
            </a:r>
          </a:p>
          <a:p>
            <a:pPr algn="just"/>
            <a:r>
              <a:rPr lang="en-US" b="1" dirty="0"/>
              <a:t>The following questions revolve around this area:</a:t>
            </a:r>
          </a:p>
          <a:p>
            <a:pPr marL="179388" indent="-179388" algn="just">
              <a:buFont typeface="Arial" panose="020B0604020202020204" pitchFamily="34" charset="0"/>
              <a:buChar char="•"/>
            </a:pPr>
            <a:r>
              <a:rPr lang="en-US" dirty="0"/>
              <a:t>Can the educational material be used in different social constellations within as well as beyond the classroom context?</a:t>
            </a:r>
          </a:p>
          <a:p>
            <a:pPr marL="179388" indent="-179388" algn="just">
              <a:buFont typeface="Arial" panose="020B0604020202020204" pitchFamily="34" charset="0"/>
              <a:buChar char="•"/>
            </a:pPr>
            <a:r>
              <a:rPr lang="en-US" dirty="0"/>
              <a:t>Is the educational material adaptable to the particularities of the school location, including specific conditions of the study group?</a:t>
            </a:r>
          </a:p>
          <a:p>
            <a:pPr marL="179388" indent="-179388" algn="just">
              <a:buFont typeface="Arial" panose="020B0604020202020204" pitchFamily="34" charset="0"/>
              <a:buChar char="•"/>
            </a:pPr>
            <a:r>
              <a:rPr lang="en-US" dirty="0"/>
              <a:t>Does the educational material take into account cultural and national aspects that influence the learning environment?</a:t>
            </a:r>
          </a:p>
          <a:p>
            <a:pPr marL="179388" indent="-179388" algn="just">
              <a:buFont typeface="Arial" panose="020B0604020202020204" pitchFamily="34" charset="0"/>
              <a:buChar char="•"/>
            </a:pPr>
            <a:r>
              <a:rPr lang="en-US" dirty="0"/>
              <a:t>…</a:t>
            </a:r>
          </a:p>
        </p:txBody>
      </p:sp>
      <p:pic>
        <p:nvPicPr>
          <p:cNvPr id="6" name="Grafik 5">
            <a:extLst>
              <a:ext uri="{FF2B5EF4-FFF2-40B4-BE49-F238E27FC236}">
                <a16:creationId xmlns:a16="http://schemas.microsoft.com/office/drawing/2014/main" xmlns="" id="{1FCCF5AD-897E-4BCA-8AA6-6446375BD275}"/>
              </a:ext>
            </a:extLst>
          </p:cNvPr>
          <p:cNvPicPr>
            <a:picLocks noChangeAspect="1"/>
          </p:cNvPicPr>
          <p:nvPr/>
        </p:nvPicPr>
        <p:blipFill>
          <a:blip r:embed="rId2"/>
          <a:stretch>
            <a:fillRect/>
          </a:stretch>
        </p:blipFill>
        <p:spPr>
          <a:xfrm>
            <a:off x="6588224" y="1433028"/>
            <a:ext cx="2592288" cy="2401933"/>
          </a:xfrm>
          <a:prstGeom prst="rect">
            <a:avLst/>
          </a:prstGeom>
        </p:spPr>
      </p:pic>
    </p:spTree>
    <p:extLst>
      <p:ext uri="{BB962C8B-B14F-4D97-AF65-F5344CB8AC3E}">
        <p14:creationId xmlns:p14="http://schemas.microsoft.com/office/powerpoint/2010/main" val="1644299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de-DE" dirty="0"/>
              <a:t>c) Assessment </a:t>
            </a:r>
            <a:r>
              <a:rPr lang="de-DE" dirty="0" err="1"/>
              <a:t>of</a:t>
            </a:r>
            <a:r>
              <a:rPr lang="de-DE" dirty="0"/>
              <a:t> </a:t>
            </a:r>
            <a:r>
              <a:rPr lang="de-DE" dirty="0" err="1"/>
              <a:t>learning</a:t>
            </a:r>
            <a:r>
              <a:rPr lang="de-DE" dirty="0"/>
              <a:t> </a:t>
            </a:r>
            <a:r>
              <a:rPr lang="de-DE" dirty="0" err="1"/>
              <a:t>progress</a:t>
            </a:r>
            <a:endParaRPr lang="de-DE" dirty="0"/>
          </a:p>
          <a:p>
            <a:endParaRPr lang="de-DE" dirty="0"/>
          </a:p>
        </p:txBody>
      </p:sp>
      <p:sp>
        <p:nvSpPr>
          <p:cNvPr id="4" name="Inhaltsplatzhalter 3"/>
          <p:cNvSpPr>
            <a:spLocks noGrp="1"/>
          </p:cNvSpPr>
          <p:nvPr>
            <p:ph idx="13"/>
          </p:nvPr>
        </p:nvSpPr>
        <p:spPr>
          <a:xfrm>
            <a:off x="323528" y="1853535"/>
            <a:ext cx="6336704" cy="4031365"/>
          </a:xfrm>
        </p:spPr>
        <p:txBody>
          <a:bodyPr>
            <a:noAutofit/>
          </a:bodyPr>
          <a:lstStyle/>
          <a:p>
            <a:pPr algn="just"/>
            <a:r>
              <a:rPr lang="en-US" b="1" dirty="0"/>
              <a:t>Learning progress assessments combined with recommendations </a:t>
            </a:r>
            <a:r>
              <a:rPr lang="en-US" dirty="0"/>
              <a:t>for the further design of the individual learning path represent another central criterion of inclusion-sensitive educational materials.</a:t>
            </a:r>
          </a:p>
          <a:p>
            <a:pPr algn="just"/>
            <a:r>
              <a:rPr lang="en-US" b="1" dirty="0"/>
              <a:t>The following questions can be used to reflect on this: </a:t>
            </a:r>
          </a:p>
          <a:p>
            <a:pPr marL="285750" indent="-285750" algn="just">
              <a:buFont typeface="Arial" panose="020B0604020202020204" pitchFamily="34" charset="0"/>
              <a:buChar char="•"/>
            </a:pPr>
            <a:r>
              <a:rPr lang="en-US" dirty="0"/>
              <a:t>Do the learning progress assessments guide the choice of further appropriate learning tasks that are also included in the inclusion-sensitive educational material?</a:t>
            </a:r>
          </a:p>
          <a:p>
            <a:pPr marL="285750" indent="-285750" algn="just">
              <a:buFont typeface="Arial" panose="020B0604020202020204" pitchFamily="34" charset="0"/>
              <a:buChar char="•"/>
            </a:pPr>
            <a:r>
              <a:rPr lang="en-US" dirty="0"/>
              <a:t>Are there different forms and enough learning assessments in the educational material that are oriented towards the diversity of the learners?</a:t>
            </a:r>
          </a:p>
          <a:p>
            <a:pPr marL="285750" indent="-285750" algn="just">
              <a:buFont typeface="Arial" panose="020B0604020202020204" pitchFamily="34" charset="0"/>
              <a:buChar char="•"/>
            </a:pPr>
            <a:r>
              <a:rPr lang="en-US" dirty="0"/>
              <a:t>Do the assessments analyze individual learning progress as well as individually recurring patterns of errors?</a:t>
            </a:r>
          </a:p>
          <a:p>
            <a:pPr marL="285750" indent="-285750" algn="just">
              <a:buFont typeface="Arial" panose="020B0604020202020204" pitchFamily="34" charset="0"/>
              <a:buChar char="•"/>
            </a:pPr>
            <a:r>
              <a:rPr lang="en-US" dirty="0"/>
              <a:t>…</a:t>
            </a:r>
          </a:p>
        </p:txBody>
      </p:sp>
      <p:pic>
        <p:nvPicPr>
          <p:cNvPr id="7" name="Grafik 6">
            <a:extLst>
              <a:ext uri="{FF2B5EF4-FFF2-40B4-BE49-F238E27FC236}">
                <a16:creationId xmlns:a16="http://schemas.microsoft.com/office/drawing/2014/main" xmlns="" id="{9F4FBFD9-2750-4518-80D1-4685D86ACCB3}"/>
              </a:ext>
            </a:extLst>
          </p:cNvPr>
          <p:cNvPicPr>
            <a:picLocks noChangeAspect="1"/>
          </p:cNvPicPr>
          <p:nvPr/>
        </p:nvPicPr>
        <p:blipFill>
          <a:blip r:embed="rId2"/>
          <a:stretch>
            <a:fillRect/>
          </a:stretch>
        </p:blipFill>
        <p:spPr>
          <a:xfrm>
            <a:off x="6735984" y="1454341"/>
            <a:ext cx="2378525" cy="2321532"/>
          </a:xfrm>
          <a:prstGeom prst="rect">
            <a:avLst/>
          </a:prstGeom>
        </p:spPr>
      </p:pic>
    </p:spTree>
    <p:extLst>
      <p:ext uri="{BB962C8B-B14F-4D97-AF65-F5344CB8AC3E}">
        <p14:creationId xmlns:p14="http://schemas.microsoft.com/office/powerpoint/2010/main" val="2566051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en-US" dirty="0"/>
              <a:t>d) Self-efficacy</a:t>
            </a:r>
          </a:p>
          <a:p>
            <a:endParaRPr lang="de-DE" dirty="0"/>
          </a:p>
        </p:txBody>
      </p:sp>
      <p:sp>
        <p:nvSpPr>
          <p:cNvPr id="4" name="Inhaltsplatzhalter 3"/>
          <p:cNvSpPr>
            <a:spLocks noGrp="1"/>
          </p:cNvSpPr>
          <p:nvPr>
            <p:ph idx="13"/>
          </p:nvPr>
        </p:nvSpPr>
        <p:spPr>
          <a:xfrm>
            <a:off x="323528" y="1853535"/>
            <a:ext cx="6416929" cy="4031365"/>
          </a:xfrm>
        </p:spPr>
        <p:txBody>
          <a:bodyPr>
            <a:noAutofit/>
          </a:bodyPr>
          <a:lstStyle/>
          <a:p>
            <a:pPr algn="just"/>
            <a:r>
              <a:rPr lang="en-US" dirty="0"/>
              <a:t>Especially in inclusion-sensitive learning situations, self-efficacy experiences of learners play a central role. Whether or not the educational material </a:t>
            </a:r>
            <a:r>
              <a:rPr lang="en-US" b="1" dirty="0"/>
              <a:t>enables the learners to shape their own </a:t>
            </a:r>
            <a:br>
              <a:rPr lang="en-US" b="1" dirty="0"/>
            </a:br>
            <a:r>
              <a:rPr lang="en-US" b="1" dirty="0"/>
              <a:t>learning path</a:t>
            </a:r>
            <a:r>
              <a:rPr lang="en-US" dirty="0"/>
              <a:t> in a pro-active way, and whether it stimulates or promotes appreciation and </a:t>
            </a:r>
            <a:r>
              <a:rPr lang="en-US" b="1" dirty="0"/>
              <a:t>acceptance through the learning environment </a:t>
            </a:r>
            <a:r>
              <a:rPr lang="en-US" dirty="0"/>
              <a:t>is of main interest for this section of the criteria catalogue.</a:t>
            </a:r>
          </a:p>
          <a:p>
            <a:pPr algn="just"/>
            <a:r>
              <a:rPr lang="en-US" b="1" dirty="0"/>
              <a:t>It can be evaluated by addressing the following questions: </a:t>
            </a:r>
          </a:p>
          <a:p>
            <a:pPr marL="285750" indent="-285750" algn="just">
              <a:buFont typeface="Arial" panose="020B0604020202020204" pitchFamily="34" charset="0"/>
              <a:buChar char="•"/>
            </a:pPr>
            <a:r>
              <a:rPr lang="en-US" dirty="0"/>
              <a:t>Does the educational material motivate learners in different ways, that are appropriate to the individual learner?</a:t>
            </a:r>
          </a:p>
          <a:p>
            <a:pPr marL="285750" indent="-285750" algn="just">
              <a:buFont typeface="Arial" panose="020B0604020202020204" pitchFamily="34" charset="0"/>
              <a:buChar char="•"/>
            </a:pPr>
            <a:r>
              <a:rPr lang="en-US" dirty="0"/>
              <a:t>Does the educational material enable learners to solve problems independently, while conveying a sense of self-efficacy?</a:t>
            </a:r>
          </a:p>
          <a:p>
            <a:pPr marL="285750" indent="-285750" algn="just">
              <a:buFont typeface="Arial" panose="020B0604020202020204" pitchFamily="34" charset="0"/>
              <a:buChar char="•"/>
            </a:pPr>
            <a:r>
              <a:rPr lang="en-US" dirty="0"/>
              <a:t>Does the educational material offer the learners a free choice regarding the tasks, and furthermore the option to refuse the tasks altogether, if a justification is given?</a:t>
            </a:r>
          </a:p>
          <a:p>
            <a:pPr marL="285750" indent="-285750" algn="just">
              <a:buFont typeface="Arial" panose="020B0604020202020204" pitchFamily="34" charset="0"/>
              <a:buChar char="•"/>
            </a:pPr>
            <a:r>
              <a:rPr lang="en-US" dirty="0"/>
              <a:t>…</a:t>
            </a:r>
          </a:p>
        </p:txBody>
      </p:sp>
      <p:pic>
        <p:nvPicPr>
          <p:cNvPr id="8" name="Grafik 7">
            <a:extLst>
              <a:ext uri="{FF2B5EF4-FFF2-40B4-BE49-F238E27FC236}">
                <a16:creationId xmlns:a16="http://schemas.microsoft.com/office/drawing/2014/main" xmlns="" id="{2257ECD7-8834-4382-8555-C2E3721A6A7C}"/>
              </a:ext>
            </a:extLst>
          </p:cNvPr>
          <p:cNvPicPr>
            <a:picLocks noChangeAspect="1"/>
          </p:cNvPicPr>
          <p:nvPr/>
        </p:nvPicPr>
        <p:blipFill>
          <a:blip r:embed="rId2"/>
          <a:stretch>
            <a:fillRect/>
          </a:stretch>
        </p:blipFill>
        <p:spPr>
          <a:xfrm>
            <a:off x="6740457" y="1460636"/>
            <a:ext cx="2379053" cy="2322047"/>
          </a:xfrm>
          <a:prstGeom prst="rect">
            <a:avLst/>
          </a:prstGeom>
        </p:spPr>
      </p:pic>
    </p:spTree>
    <p:extLst>
      <p:ext uri="{BB962C8B-B14F-4D97-AF65-F5344CB8AC3E}">
        <p14:creationId xmlns:p14="http://schemas.microsoft.com/office/powerpoint/2010/main" val="1983827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de-DE" dirty="0"/>
              <a:t>e) </a:t>
            </a:r>
            <a:r>
              <a:rPr lang="de-DE" dirty="0" err="1"/>
              <a:t>Metacognition</a:t>
            </a:r>
            <a:endParaRPr lang="de-DE" dirty="0"/>
          </a:p>
          <a:p>
            <a:endParaRPr lang="de-DE" dirty="0"/>
          </a:p>
        </p:txBody>
      </p:sp>
      <p:sp>
        <p:nvSpPr>
          <p:cNvPr id="4" name="Inhaltsplatzhalter 3"/>
          <p:cNvSpPr>
            <a:spLocks noGrp="1"/>
          </p:cNvSpPr>
          <p:nvPr>
            <p:ph idx="13"/>
          </p:nvPr>
        </p:nvSpPr>
        <p:spPr>
          <a:xfrm>
            <a:off x="323528" y="1853535"/>
            <a:ext cx="6411928" cy="4031365"/>
          </a:xfrm>
        </p:spPr>
        <p:txBody>
          <a:bodyPr>
            <a:noAutofit/>
          </a:bodyPr>
          <a:lstStyle/>
          <a:p>
            <a:pPr algn="just"/>
            <a:r>
              <a:rPr lang="en-US" dirty="0"/>
              <a:t>Inclusion-sensitive educational materials greatly </a:t>
            </a:r>
            <a:r>
              <a:rPr lang="en-US" b="1" dirty="0"/>
              <a:t>encourage introspection on one's own learning process and thus also </a:t>
            </a:r>
            <a:br>
              <a:rPr lang="en-US" b="1" dirty="0"/>
            </a:br>
            <a:r>
              <a:rPr lang="en-US" b="1" dirty="0"/>
              <a:t>the acquisition of metacognitive knowledge</a:t>
            </a:r>
            <a:r>
              <a:rPr lang="en-US" dirty="0"/>
              <a:t> that goes </a:t>
            </a:r>
            <a:br>
              <a:rPr lang="en-US" dirty="0"/>
            </a:br>
            <a:r>
              <a:rPr lang="en-US" dirty="0"/>
              <a:t>beyond the actual subject matter.</a:t>
            </a:r>
          </a:p>
          <a:p>
            <a:pPr algn="just"/>
            <a:r>
              <a:rPr lang="en-US" b="1" dirty="0"/>
              <a:t>The following questions address this:</a:t>
            </a:r>
          </a:p>
          <a:p>
            <a:pPr marL="285750" indent="-285750" algn="just">
              <a:buFont typeface="Arial" panose="020B0604020202020204" pitchFamily="34" charset="0"/>
              <a:buChar char="•"/>
            </a:pPr>
            <a:r>
              <a:rPr lang="en-US" dirty="0"/>
              <a:t>Does the educational material incorporate the use of different learning techniques adapted to the diverse needs of the learners?</a:t>
            </a:r>
          </a:p>
          <a:p>
            <a:pPr marL="285750" indent="-285750" algn="just">
              <a:buFont typeface="Arial" panose="020B0604020202020204" pitchFamily="34" charset="0"/>
              <a:buChar char="•"/>
            </a:pPr>
            <a:r>
              <a:rPr lang="en-US" dirty="0"/>
              <a:t>Does the educational material encourage learners to try out different learning techniques, reflect on their efficacy and choose the one that is most suited for them?</a:t>
            </a:r>
          </a:p>
          <a:p>
            <a:pPr marL="285750" indent="-285750" algn="just">
              <a:buFont typeface="Arial" panose="020B0604020202020204" pitchFamily="34" charset="0"/>
              <a:buChar char="•"/>
            </a:pPr>
            <a:r>
              <a:rPr lang="en-US" dirty="0"/>
              <a:t>….</a:t>
            </a:r>
          </a:p>
        </p:txBody>
      </p:sp>
      <p:pic>
        <p:nvPicPr>
          <p:cNvPr id="8" name="Grafik 7">
            <a:extLst>
              <a:ext uri="{FF2B5EF4-FFF2-40B4-BE49-F238E27FC236}">
                <a16:creationId xmlns:a16="http://schemas.microsoft.com/office/drawing/2014/main" xmlns="" id="{BE26A0CE-E6AC-4C7B-9566-CF0A78B5344B}"/>
              </a:ext>
            </a:extLst>
          </p:cNvPr>
          <p:cNvPicPr>
            <a:picLocks noChangeAspect="1"/>
          </p:cNvPicPr>
          <p:nvPr/>
        </p:nvPicPr>
        <p:blipFill>
          <a:blip r:embed="rId2"/>
          <a:stretch>
            <a:fillRect/>
          </a:stretch>
        </p:blipFill>
        <p:spPr>
          <a:xfrm>
            <a:off x="6735456" y="1460636"/>
            <a:ext cx="2378525" cy="2321532"/>
          </a:xfrm>
          <a:prstGeom prst="rect">
            <a:avLst/>
          </a:prstGeom>
        </p:spPr>
      </p:pic>
    </p:spTree>
    <p:extLst>
      <p:ext uri="{BB962C8B-B14F-4D97-AF65-F5344CB8AC3E}">
        <p14:creationId xmlns:p14="http://schemas.microsoft.com/office/powerpoint/2010/main" val="2727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IO 1 Criteria </a:t>
            </a:r>
            <a:r>
              <a:rPr lang="de-DE" dirty="0" err="1"/>
              <a:t>catalogue</a:t>
            </a:r>
            <a:endParaRPr lang="de-DE" dirty="0"/>
          </a:p>
        </p:txBody>
      </p:sp>
      <p:sp>
        <p:nvSpPr>
          <p:cNvPr id="3" name="Inhaltsplatzhalter 2"/>
          <p:cNvSpPr>
            <a:spLocks noGrp="1"/>
          </p:cNvSpPr>
          <p:nvPr>
            <p:ph idx="1"/>
          </p:nvPr>
        </p:nvSpPr>
        <p:spPr>
          <a:xfrm>
            <a:off x="120227" y="1433028"/>
            <a:ext cx="7886700" cy="316343"/>
          </a:xfrm>
        </p:spPr>
        <p:txBody>
          <a:bodyPr>
            <a:noAutofit/>
          </a:bodyPr>
          <a:lstStyle/>
          <a:p>
            <a:r>
              <a:rPr lang="en-US" dirty="0"/>
              <a:t>e) Conceptual explanations</a:t>
            </a:r>
          </a:p>
          <a:p>
            <a:endParaRPr lang="de-DE" dirty="0"/>
          </a:p>
        </p:txBody>
      </p:sp>
      <p:sp>
        <p:nvSpPr>
          <p:cNvPr id="4" name="Inhaltsplatzhalter 3"/>
          <p:cNvSpPr>
            <a:spLocks noGrp="1"/>
          </p:cNvSpPr>
          <p:nvPr>
            <p:ph idx="13"/>
          </p:nvPr>
        </p:nvSpPr>
        <p:spPr>
          <a:xfrm>
            <a:off x="323528" y="1853535"/>
            <a:ext cx="6264696" cy="4031365"/>
          </a:xfrm>
        </p:spPr>
        <p:txBody>
          <a:bodyPr>
            <a:noAutofit/>
          </a:bodyPr>
          <a:lstStyle/>
          <a:p>
            <a:pPr algn="just"/>
            <a:r>
              <a:rPr lang="en-US" dirty="0"/>
              <a:t>Inclusion-sensitive educational materials are obliged to substantiate their approach to diversity and their variance in the tasks for the teacher as well as for the learners. This requires a </a:t>
            </a:r>
            <a:r>
              <a:rPr lang="en-US" b="1" dirty="0"/>
              <a:t>conceptual basis in written form, which amends, frames, and relates the compiled learning tasks </a:t>
            </a:r>
            <a:r>
              <a:rPr lang="en-US" dirty="0"/>
              <a:t>to one another in terms of an overarching internal consistency. </a:t>
            </a:r>
          </a:p>
          <a:p>
            <a:pPr algn="just"/>
            <a:r>
              <a:rPr lang="en-US" b="1" dirty="0"/>
              <a:t>The following questions focus on this range of criteria:</a:t>
            </a:r>
          </a:p>
          <a:p>
            <a:pPr marL="285750" indent="-285750" algn="just">
              <a:buFont typeface="Arial" panose="020B0604020202020204" pitchFamily="34" charset="0"/>
              <a:buChar char="•"/>
            </a:pPr>
            <a:r>
              <a:rPr lang="en-US" dirty="0"/>
              <a:t>Does the educational material provide a rationale for its own design and utility, which is comprehensible for both teachers and learners to an appropriate extent?</a:t>
            </a:r>
          </a:p>
          <a:p>
            <a:pPr marL="285750" indent="-285750" algn="just">
              <a:buFont typeface="Arial" panose="020B0604020202020204" pitchFamily="34" charset="0"/>
              <a:buChar char="•"/>
            </a:pPr>
            <a:r>
              <a:rPr lang="en-US" dirty="0"/>
              <a:t>Are the types of tasks and the internal structure of the educational material consistent with, and justified on the basis of sound theoretical and empirical findings?</a:t>
            </a:r>
          </a:p>
          <a:p>
            <a:pPr marL="285750" indent="-285750" algn="just">
              <a:buFont typeface="Arial" panose="020B0604020202020204" pitchFamily="34" charset="0"/>
              <a:buChar char="•"/>
            </a:pPr>
            <a:r>
              <a:rPr lang="en-US" dirty="0"/>
              <a:t>…</a:t>
            </a:r>
          </a:p>
        </p:txBody>
      </p:sp>
      <p:pic>
        <p:nvPicPr>
          <p:cNvPr id="8" name="Grafik 7">
            <a:extLst>
              <a:ext uri="{FF2B5EF4-FFF2-40B4-BE49-F238E27FC236}">
                <a16:creationId xmlns:a16="http://schemas.microsoft.com/office/drawing/2014/main" xmlns="" id="{DA94391D-5BA3-4CB8-895E-CFBC29097B9B}"/>
              </a:ext>
            </a:extLst>
          </p:cNvPr>
          <p:cNvPicPr>
            <a:picLocks noChangeAspect="1"/>
          </p:cNvPicPr>
          <p:nvPr/>
        </p:nvPicPr>
        <p:blipFill>
          <a:blip r:embed="rId2"/>
          <a:stretch>
            <a:fillRect/>
          </a:stretch>
        </p:blipFill>
        <p:spPr>
          <a:xfrm>
            <a:off x="6735456" y="1460636"/>
            <a:ext cx="2379053" cy="2321532"/>
          </a:xfrm>
          <a:prstGeom prst="rect">
            <a:avLst/>
          </a:prstGeom>
        </p:spPr>
      </p:pic>
    </p:spTree>
    <p:extLst>
      <p:ext uri="{BB962C8B-B14F-4D97-AF65-F5344CB8AC3E}">
        <p14:creationId xmlns:p14="http://schemas.microsoft.com/office/powerpoint/2010/main" val="286805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Scope</a:t>
            </a:r>
            <a:r>
              <a:rPr lang="de-DE" dirty="0"/>
              <a:t/>
            </a:r>
            <a:br>
              <a:rPr lang="de-DE" dirty="0"/>
            </a:br>
            <a:endParaRPr lang="de-DE" dirty="0"/>
          </a:p>
        </p:txBody>
      </p:sp>
      <p:sp>
        <p:nvSpPr>
          <p:cNvPr id="4" name="Inhaltsplatzhalter 3"/>
          <p:cNvSpPr>
            <a:spLocks noGrp="1"/>
          </p:cNvSpPr>
          <p:nvPr>
            <p:ph idx="13"/>
          </p:nvPr>
        </p:nvSpPr>
        <p:spPr>
          <a:xfrm>
            <a:off x="629144" y="4950313"/>
            <a:ext cx="8047806" cy="648004"/>
          </a:xfrm>
        </p:spPr>
        <p:txBody>
          <a:bodyPr>
            <a:noAutofit/>
          </a:bodyPr>
          <a:lstStyle/>
          <a:p>
            <a:pPr algn="ctr"/>
            <a:r>
              <a:rPr lang="en-US" sz="2000" dirty="0"/>
              <a:t>Reflections about inclusive teaching material on different levels:</a:t>
            </a:r>
          </a:p>
          <a:p>
            <a:pPr marL="536575" indent="-263525">
              <a:buFontTx/>
              <a:buChar char="-"/>
            </a:pPr>
            <a:r>
              <a:rPr lang="en-US" dirty="0"/>
              <a:t>What are the criteria for finding suitable inclusive teaching material?</a:t>
            </a:r>
          </a:p>
          <a:p>
            <a:pPr marL="536575" indent="-263525">
              <a:buFontTx/>
              <a:buChar char="-"/>
            </a:pPr>
            <a:r>
              <a:rPr lang="en-US" dirty="0"/>
              <a:t>What are the steps to develop suitable inclusive teaching material?</a:t>
            </a:r>
          </a:p>
          <a:p>
            <a:pPr marL="342900" indent="-342900" algn="ctr">
              <a:buFontTx/>
              <a:buChar char="-"/>
            </a:pPr>
            <a:endParaRPr lang="en-US" sz="2000" dirty="0"/>
          </a:p>
          <a:p>
            <a:endParaRPr lang="de-DE" dirty="0"/>
          </a:p>
        </p:txBody>
      </p:sp>
      <p:pic>
        <p:nvPicPr>
          <p:cNvPr id="5" name="Grafik 4"/>
          <p:cNvPicPr>
            <a:picLocks noChangeAspect="1"/>
          </p:cNvPicPr>
          <p:nvPr/>
        </p:nvPicPr>
        <p:blipFill>
          <a:blip r:embed="rId2"/>
          <a:stretch>
            <a:fillRect/>
          </a:stretch>
        </p:blipFill>
        <p:spPr>
          <a:xfrm>
            <a:off x="1043608" y="1637945"/>
            <a:ext cx="2243522" cy="3182388"/>
          </a:xfrm>
          <a:prstGeom prst="rect">
            <a:avLst/>
          </a:prstGeom>
        </p:spPr>
      </p:pic>
      <p:pic>
        <p:nvPicPr>
          <p:cNvPr id="6" name="Grafik 5"/>
          <p:cNvPicPr>
            <a:picLocks noChangeAspect="1"/>
          </p:cNvPicPr>
          <p:nvPr/>
        </p:nvPicPr>
        <p:blipFill>
          <a:blip r:embed="rId3"/>
          <a:stretch>
            <a:fillRect/>
          </a:stretch>
        </p:blipFill>
        <p:spPr>
          <a:xfrm>
            <a:off x="4821616" y="1628800"/>
            <a:ext cx="2450804" cy="3200677"/>
          </a:xfrm>
          <a:prstGeom prst="rect">
            <a:avLst/>
          </a:prstGeom>
        </p:spPr>
      </p:pic>
    </p:spTree>
    <p:extLst>
      <p:ext uri="{BB962C8B-B14F-4D97-AF65-F5344CB8AC3E}">
        <p14:creationId xmlns:p14="http://schemas.microsoft.com/office/powerpoint/2010/main" val="2078130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Development of inclusive teaching material</a:t>
            </a:r>
            <a:br>
              <a:rPr lang="en-US" dirty="0"/>
            </a:br>
            <a:endParaRPr lang="de-DE" dirty="0"/>
          </a:p>
        </p:txBody>
      </p:sp>
      <p:sp>
        <p:nvSpPr>
          <p:cNvPr id="38" name="Gleichschenkliges Dreieck 37">
            <a:extLst>
              <a:ext uri="{FF2B5EF4-FFF2-40B4-BE49-F238E27FC236}">
                <a16:creationId xmlns:a16="http://schemas.microsoft.com/office/drawing/2014/main" xmlns="" id="{A2EAD396-393B-4C18-B105-5643E9873EDA}"/>
              </a:ext>
            </a:extLst>
          </p:cNvPr>
          <p:cNvSpPr/>
          <p:nvPr/>
        </p:nvSpPr>
        <p:spPr>
          <a:xfrm rot="5400000">
            <a:off x="317175" y="1804898"/>
            <a:ext cx="4176363" cy="4288146"/>
          </a:xfrm>
          <a:prstGeom prst="triangle">
            <a:avLst>
              <a:gd name="adj" fmla="val 500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43" name="Gleichschenkliges Dreieck 42">
            <a:extLst>
              <a:ext uri="{FF2B5EF4-FFF2-40B4-BE49-F238E27FC236}">
                <a16:creationId xmlns:a16="http://schemas.microsoft.com/office/drawing/2014/main" xmlns="" id="{D888D592-AB74-4037-B733-875737A2C49D}"/>
              </a:ext>
            </a:extLst>
          </p:cNvPr>
          <p:cNvSpPr/>
          <p:nvPr/>
        </p:nvSpPr>
        <p:spPr>
          <a:xfrm rot="16200000" flipH="1">
            <a:off x="4660226" y="1804899"/>
            <a:ext cx="4176363" cy="4288146"/>
          </a:xfrm>
          <a:prstGeom prst="triangle">
            <a:avLst>
              <a:gd name="adj" fmla="val 500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dirty="0">
              <a:solidFill>
                <a:srgbClr val="FFFFFF"/>
              </a:solidFill>
              <a:latin typeface="Avenir Next LT Pro"/>
              <a:cs typeface="Arial"/>
            </a:endParaRPr>
          </a:p>
        </p:txBody>
      </p:sp>
      <p:sp>
        <p:nvSpPr>
          <p:cNvPr id="31" name="Rechteck 30">
            <a:extLst>
              <a:ext uri="{FF2B5EF4-FFF2-40B4-BE49-F238E27FC236}">
                <a16:creationId xmlns:a16="http://schemas.microsoft.com/office/drawing/2014/main" xmlns="" id="{13686E92-7026-422D-9CA7-89E51ABB9B3E}"/>
              </a:ext>
            </a:extLst>
          </p:cNvPr>
          <p:cNvSpPr/>
          <p:nvPr/>
        </p:nvSpPr>
        <p:spPr>
          <a:xfrm>
            <a:off x="254021" y="3718104"/>
            <a:ext cx="8638455" cy="2253028"/>
          </a:xfrm>
          <a:prstGeom prst="rect">
            <a:avLst/>
          </a:prstGeom>
          <a:solidFill>
            <a:srgbClr val="01AFF0"/>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xmlns="" id="{ACB0C2FE-5E26-42ED-9144-1C0154DA1341}"/>
              </a:ext>
            </a:extLst>
          </p:cNvPr>
          <p:cNvSpPr/>
          <p:nvPr/>
        </p:nvSpPr>
        <p:spPr>
          <a:xfrm>
            <a:off x="251520" y="1484784"/>
            <a:ext cx="8640960" cy="2251145"/>
          </a:xfrm>
          <a:prstGeom prst="rect">
            <a:avLst/>
          </a:prstGeom>
          <a:solidFill>
            <a:srgbClr val="01AFF0"/>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33" name="Rechtwinkliges Dreieck 32">
            <a:extLst>
              <a:ext uri="{FF2B5EF4-FFF2-40B4-BE49-F238E27FC236}">
                <a16:creationId xmlns:a16="http://schemas.microsoft.com/office/drawing/2014/main" xmlns="" id="{3B2BB001-ECE1-4054-8964-DED8B474DF6C}"/>
              </a:ext>
            </a:extLst>
          </p:cNvPr>
          <p:cNvSpPr/>
          <p:nvPr/>
        </p:nvSpPr>
        <p:spPr>
          <a:xfrm>
            <a:off x="251521" y="1636055"/>
            <a:ext cx="4297908" cy="2086303"/>
          </a:xfrm>
          <a:prstGeom prst="rtTriangle">
            <a:avLst/>
          </a:prstGeom>
          <a:solidFill>
            <a:srgbClr val="92D050"/>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winkliges Dreieck 61">
            <a:extLst>
              <a:ext uri="{FF2B5EF4-FFF2-40B4-BE49-F238E27FC236}">
                <a16:creationId xmlns:a16="http://schemas.microsoft.com/office/drawing/2014/main" xmlns="" id="{27D8AB00-97E8-44AB-9E6D-FF3736586711}"/>
              </a:ext>
            </a:extLst>
          </p:cNvPr>
          <p:cNvSpPr/>
          <p:nvPr/>
        </p:nvSpPr>
        <p:spPr>
          <a:xfrm flipV="1">
            <a:off x="251521" y="3729641"/>
            <a:ext cx="4297908" cy="2086303"/>
          </a:xfrm>
          <a:prstGeom prst="rtTriangle">
            <a:avLst/>
          </a:prstGeom>
          <a:solidFill>
            <a:srgbClr val="92D050"/>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winkliges Dreieck 62">
            <a:extLst>
              <a:ext uri="{FF2B5EF4-FFF2-40B4-BE49-F238E27FC236}">
                <a16:creationId xmlns:a16="http://schemas.microsoft.com/office/drawing/2014/main" xmlns="" id="{792F4505-127F-490B-9D88-1094198CFC8E}"/>
              </a:ext>
            </a:extLst>
          </p:cNvPr>
          <p:cNvSpPr/>
          <p:nvPr/>
        </p:nvSpPr>
        <p:spPr>
          <a:xfrm flipH="1">
            <a:off x="4594570" y="1636055"/>
            <a:ext cx="4297908" cy="2086303"/>
          </a:xfrm>
          <a:prstGeom prst="rtTriangle">
            <a:avLst/>
          </a:prstGeom>
          <a:solidFill>
            <a:srgbClr val="92D050"/>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Rechtwinkliges Dreieck 63">
            <a:extLst>
              <a:ext uri="{FF2B5EF4-FFF2-40B4-BE49-F238E27FC236}">
                <a16:creationId xmlns:a16="http://schemas.microsoft.com/office/drawing/2014/main" xmlns="" id="{A532D917-10EB-44CA-8CFA-80CC53FCE325}"/>
              </a:ext>
            </a:extLst>
          </p:cNvPr>
          <p:cNvSpPr/>
          <p:nvPr/>
        </p:nvSpPr>
        <p:spPr>
          <a:xfrm flipH="1" flipV="1">
            <a:off x="4594568" y="3735928"/>
            <a:ext cx="4297908" cy="2086303"/>
          </a:xfrm>
          <a:prstGeom prst="rtTriangle">
            <a:avLst/>
          </a:prstGeom>
          <a:solidFill>
            <a:srgbClr val="92D050"/>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Textfeld 64">
            <a:extLst>
              <a:ext uri="{FF2B5EF4-FFF2-40B4-BE49-F238E27FC236}">
                <a16:creationId xmlns:a16="http://schemas.microsoft.com/office/drawing/2014/main" xmlns="" id="{1E420BAD-B816-471F-8B21-12574C9138D2}"/>
              </a:ext>
            </a:extLst>
          </p:cNvPr>
          <p:cNvSpPr txBox="1"/>
          <p:nvPr/>
        </p:nvSpPr>
        <p:spPr>
          <a:xfrm>
            <a:off x="2074344" y="1830064"/>
            <a:ext cx="5030688" cy="369332"/>
          </a:xfrm>
          <a:prstGeom prst="rect">
            <a:avLst/>
          </a:prstGeom>
          <a:noFill/>
        </p:spPr>
        <p:txBody>
          <a:bodyPr wrap="square" rtlCol="0">
            <a:spAutoFit/>
          </a:bodyPr>
          <a:lstStyle/>
          <a:p>
            <a:pPr algn="ctr" defTabSz="457200"/>
            <a:r>
              <a:rPr lang="de-DE" b="1" i="1" kern="0" dirty="0">
                <a:solidFill>
                  <a:prstClr val="black"/>
                </a:solidFill>
                <a:latin typeface="Avenir Next LT Pro"/>
                <a:ea typeface="Calibri" panose="020F0502020204030204" pitchFamily="34" charset="0"/>
                <a:cs typeface="Arial"/>
              </a:rPr>
              <a:t>Curricula</a:t>
            </a:r>
            <a:r>
              <a:rPr lang="de-DE" i="1" kern="0" dirty="0">
                <a:solidFill>
                  <a:prstClr val="black"/>
                </a:solidFill>
                <a:latin typeface="Avenir Next LT Pro"/>
                <a:ea typeface="Calibri" panose="020F0502020204030204" pitchFamily="34" charset="0"/>
                <a:cs typeface="Arial"/>
              </a:rPr>
              <a:t> a</a:t>
            </a:r>
            <a:r>
              <a:rPr lang="de-DE" i="1" kern="0" dirty="0">
                <a:solidFill>
                  <a:prstClr val="black"/>
                </a:solidFill>
                <a:latin typeface="Avenir Next LT Pro"/>
                <a:cs typeface="Arial"/>
              </a:rPr>
              <a:t>nd </a:t>
            </a:r>
            <a:r>
              <a:rPr lang="de-DE" b="1" kern="0" dirty="0">
                <a:solidFill>
                  <a:prstClr val="black"/>
                </a:solidFill>
                <a:latin typeface="Avenir Next LT Pro" panose="020B0504020202020204" pitchFamily="34" charset="0"/>
                <a:cs typeface="Calibri Light" panose="020F0302020204030204" pitchFamily="34" charset="0"/>
              </a:rPr>
              <a:t>i</a:t>
            </a:r>
            <a:r>
              <a:rPr lang="de-DE" sz="1800" b="1" dirty="0">
                <a:effectLst/>
                <a:latin typeface="Avenir Next LT Pro" panose="020B0504020202020204" pitchFamily="34" charset="0"/>
                <a:ea typeface="Calibri" panose="020F0502020204030204" pitchFamily="34" charset="0"/>
                <a:cs typeface="Calibri Light" panose="020F0302020204030204" pitchFamily="34" charset="0"/>
              </a:rPr>
              <a:t>ndividualised goals</a:t>
            </a:r>
            <a:endParaRPr lang="de-DE" b="1" kern="0" dirty="0">
              <a:solidFill>
                <a:prstClr val="black"/>
              </a:solidFill>
              <a:latin typeface="Avenir Next LT Pro"/>
              <a:cs typeface="Arial"/>
            </a:endParaRPr>
          </a:p>
        </p:txBody>
      </p:sp>
      <p:sp>
        <p:nvSpPr>
          <p:cNvPr id="66" name="Textfeld 65">
            <a:extLst>
              <a:ext uri="{FF2B5EF4-FFF2-40B4-BE49-F238E27FC236}">
                <a16:creationId xmlns:a16="http://schemas.microsoft.com/office/drawing/2014/main" xmlns="" id="{35DFE40C-F61E-47BF-B4ED-E7AC98F3FFED}"/>
              </a:ext>
            </a:extLst>
          </p:cNvPr>
          <p:cNvSpPr txBox="1"/>
          <p:nvPr/>
        </p:nvSpPr>
        <p:spPr>
          <a:xfrm>
            <a:off x="2393758" y="5161440"/>
            <a:ext cx="4356484" cy="646331"/>
          </a:xfrm>
          <a:prstGeom prst="rect">
            <a:avLst/>
          </a:prstGeom>
          <a:noFill/>
        </p:spPr>
        <p:txBody>
          <a:bodyPr wrap="square" rtlCol="0">
            <a:spAutoFit/>
          </a:bodyPr>
          <a:lstStyle/>
          <a:p>
            <a:pPr algn="ctr" defTabSz="457200"/>
            <a:r>
              <a:rPr lang="de-DE" sz="18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b="1" kern="0" dirty="0">
              <a:solidFill>
                <a:prstClr val="black"/>
              </a:solidFill>
              <a:latin typeface="Avenir Next LT Pro"/>
              <a:cs typeface="Arial"/>
            </a:endParaRPr>
          </a:p>
        </p:txBody>
      </p:sp>
      <p:sp>
        <p:nvSpPr>
          <p:cNvPr id="67" name="Textfeld 66">
            <a:extLst>
              <a:ext uri="{FF2B5EF4-FFF2-40B4-BE49-F238E27FC236}">
                <a16:creationId xmlns:a16="http://schemas.microsoft.com/office/drawing/2014/main" xmlns="" id="{3F14ECF9-DADF-4340-ADED-89E91464E16A}"/>
              </a:ext>
            </a:extLst>
          </p:cNvPr>
          <p:cNvSpPr txBox="1"/>
          <p:nvPr/>
        </p:nvSpPr>
        <p:spPr>
          <a:xfrm>
            <a:off x="304902" y="2786315"/>
            <a:ext cx="2193541" cy="646331"/>
          </a:xfrm>
          <a:prstGeom prst="rect">
            <a:avLst/>
          </a:prstGeom>
          <a:noFill/>
        </p:spPr>
        <p:txBody>
          <a:bodyPr wrap="square" rtlCol="0">
            <a:spAutoFit/>
          </a:bodyPr>
          <a:lstStyle/>
          <a:p>
            <a:pPr defTabSz="457200"/>
            <a:r>
              <a:rPr lang="de-DE" b="1" kern="0" dirty="0">
                <a:solidFill>
                  <a:prstClr val="black"/>
                </a:solidFill>
                <a:latin typeface="Avenir Next LT Pro"/>
                <a:cs typeface="Arial"/>
              </a:rPr>
              <a:t>Scientific theories and concepts</a:t>
            </a:r>
          </a:p>
        </p:txBody>
      </p:sp>
      <p:sp>
        <p:nvSpPr>
          <p:cNvPr id="68" name="Textfeld 67">
            <a:extLst>
              <a:ext uri="{FF2B5EF4-FFF2-40B4-BE49-F238E27FC236}">
                <a16:creationId xmlns:a16="http://schemas.microsoft.com/office/drawing/2014/main" xmlns="" id="{B1753B9F-0913-452B-806F-1A37A0F8329C}"/>
              </a:ext>
            </a:extLst>
          </p:cNvPr>
          <p:cNvSpPr txBox="1"/>
          <p:nvPr/>
        </p:nvSpPr>
        <p:spPr>
          <a:xfrm>
            <a:off x="298694" y="4126461"/>
            <a:ext cx="1663648" cy="646331"/>
          </a:xfrm>
          <a:prstGeom prst="rect">
            <a:avLst/>
          </a:prstGeom>
          <a:noFill/>
        </p:spPr>
        <p:txBody>
          <a:bodyPr wrap="square" rtlCol="0">
            <a:spAutoFit/>
          </a:bodyPr>
          <a:lstStyle/>
          <a:p>
            <a:pPr defTabSz="457200"/>
            <a:r>
              <a:rPr lang="de-DE" b="1" kern="0" dirty="0">
                <a:solidFill>
                  <a:prstClr val="black"/>
                </a:solidFill>
                <a:latin typeface="Avenir Next LT Pro"/>
                <a:cs typeface="Arial"/>
              </a:rPr>
              <a:t>Empirical evidence</a:t>
            </a:r>
          </a:p>
        </p:txBody>
      </p:sp>
      <p:sp>
        <p:nvSpPr>
          <p:cNvPr id="69" name="Textfeld 68">
            <a:extLst>
              <a:ext uri="{FF2B5EF4-FFF2-40B4-BE49-F238E27FC236}">
                <a16:creationId xmlns:a16="http://schemas.microsoft.com/office/drawing/2014/main" xmlns="" id="{CB12C6BB-6D27-4E06-B0E7-41B77E3CB283}"/>
              </a:ext>
            </a:extLst>
          </p:cNvPr>
          <p:cNvSpPr txBox="1"/>
          <p:nvPr/>
        </p:nvSpPr>
        <p:spPr>
          <a:xfrm>
            <a:off x="7105032" y="2776703"/>
            <a:ext cx="1706841" cy="923330"/>
          </a:xfrm>
          <a:prstGeom prst="rect">
            <a:avLst/>
          </a:prstGeom>
          <a:noFill/>
        </p:spPr>
        <p:txBody>
          <a:bodyPr wrap="square" rtlCol="0">
            <a:spAutoFit/>
          </a:bodyPr>
          <a:lstStyle/>
          <a:p>
            <a:pPr algn="r" defTabSz="457200"/>
            <a:r>
              <a:rPr lang="de-DE" sz="18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70" name="Textfeld 69">
            <a:extLst>
              <a:ext uri="{FF2B5EF4-FFF2-40B4-BE49-F238E27FC236}">
                <a16:creationId xmlns:a16="http://schemas.microsoft.com/office/drawing/2014/main" xmlns="" id="{F283DC5D-B596-4F78-9721-EFC62ECC86D4}"/>
              </a:ext>
            </a:extLst>
          </p:cNvPr>
          <p:cNvSpPr txBox="1"/>
          <p:nvPr/>
        </p:nvSpPr>
        <p:spPr>
          <a:xfrm>
            <a:off x="7208651" y="4125519"/>
            <a:ext cx="1603222" cy="646331"/>
          </a:xfrm>
          <a:prstGeom prst="rect">
            <a:avLst/>
          </a:prstGeom>
          <a:noFill/>
        </p:spPr>
        <p:txBody>
          <a:bodyPr wrap="square" rtlCol="0">
            <a:spAutoFit/>
          </a:bodyPr>
          <a:lstStyle/>
          <a:p>
            <a:pPr algn="r" defTabSz="457200"/>
            <a:r>
              <a:rPr lang="de-DE" b="1" kern="0" dirty="0">
                <a:solidFill>
                  <a:prstClr val="black"/>
                </a:solidFill>
                <a:latin typeface="Avenir Next LT Pro"/>
                <a:cs typeface="Arial"/>
              </a:rPr>
              <a:t>Individual needs</a:t>
            </a:r>
          </a:p>
        </p:txBody>
      </p:sp>
      <p:sp>
        <p:nvSpPr>
          <p:cNvPr id="71" name="Ellipse 70">
            <a:extLst>
              <a:ext uri="{FF2B5EF4-FFF2-40B4-BE49-F238E27FC236}">
                <a16:creationId xmlns:a16="http://schemas.microsoft.com/office/drawing/2014/main" xmlns="" id="{C3950EE0-8938-45BA-B7B2-4DF70AAFB57E}"/>
              </a:ext>
            </a:extLst>
          </p:cNvPr>
          <p:cNvSpPr/>
          <p:nvPr/>
        </p:nvSpPr>
        <p:spPr>
          <a:xfrm>
            <a:off x="2703463" y="248605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72" name="Ellipse 71">
            <a:extLst>
              <a:ext uri="{FF2B5EF4-FFF2-40B4-BE49-F238E27FC236}">
                <a16:creationId xmlns:a16="http://schemas.microsoft.com/office/drawing/2014/main" xmlns="" id="{EDCFFF7C-F201-4A1C-8DF1-8B434E90B366}"/>
              </a:ext>
            </a:extLst>
          </p:cNvPr>
          <p:cNvSpPr/>
          <p:nvPr/>
        </p:nvSpPr>
        <p:spPr>
          <a:xfrm>
            <a:off x="3208996" y="2917702"/>
            <a:ext cx="2671615" cy="170791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73" name="Textfeld 72">
            <a:extLst>
              <a:ext uri="{FF2B5EF4-FFF2-40B4-BE49-F238E27FC236}">
                <a16:creationId xmlns:a16="http://schemas.microsoft.com/office/drawing/2014/main" xmlns="" id="{E4CAB5C8-898D-45C4-B003-21876B377DCF}"/>
              </a:ext>
            </a:extLst>
          </p:cNvPr>
          <p:cNvSpPr txBox="1"/>
          <p:nvPr/>
        </p:nvSpPr>
        <p:spPr>
          <a:xfrm>
            <a:off x="2665214" y="3537254"/>
            <a:ext cx="1649156" cy="369332"/>
          </a:xfrm>
          <a:prstGeom prst="rect">
            <a:avLst/>
          </a:prstGeom>
          <a:noFill/>
        </p:spPr>
        <p:txBody>
          <a:bodyPr wrap="square" rtlCol="0">
            <a:spAutoFit/>
          </a:bodyPr>
          <a:lstStyle/>
          <a:p>
            <a:pPr algn="ctr" defTabSz="457200"/>
            <a:r>
              <a:rPr lang="de-DE" b="1" kern="0" dirty="0">
                <a:solidFill>
                  <a:srgbClr val="FFCC00"/>
                </a:solidFill>
                <a:highlight>
                  <a:srgbClr val="003399"/>
                </a:highlight>
                <a:latin typeface="Avenir Next LT Pro"/>
                <a:cs typeface="Arial"/>
              </a:rPr>
              <a:t>Discussion</a:t>
            </a:r>
          </a:p>
        </p:txBody>
      </p:sp>
      <p:sp>
        <p:nvSpPr>
          <p:cNvPr id="74" name="Textfeld 73">
            <a:extLst>
              <a:ext uri="{FF2B5EF4-FFF2-40B4-BE49-F238E27FC236}">
                <a16:creationId xmlns:a16="http://schemas.microsoft.com/office/drawing/2014/main" xmlns="" id="{150874F1-DEC0-4E36-8617-AFDC99F6383A}"/>
              </a:ext>
            </a:extLst>
          </p:cNvPr>
          <p:cNvSpPr txBox="1"/>
          <p:nvPr/>
        </p:nvSpPr>
        <p:spPr>
          <a:xfrm>
            <a:off x="3725807" y="4374144"/>
            <a:ext cx="1584176" cy="369332"/>
          </a:xfrm>
          <a:prstGeom prst="rect">
            <a:avLst/>
          </a:prstGeom>
          <a:noFill/>
        </p:spPr>
        <p:txBody>
          <a:bodyPr wrap="square" rtlCol="0">
            <a:spAutoFit/>
          </a:bodyPr>
          <a:lstStyle/>
          <a:p>
            <a:pPr algn="ctr" defTabSz="457200"/>
            <a:r>
              <a:rPr lang="de-DE" b="1" kern="0" dirty="0">
                <a:solidFill>
                  <a:srgbClr val="FFCC00"/>
                </a:solidFill>
                <a:highlight>
                  <a:srgbClr val="003399"/>
                </a:highlight>
                <a:latin typeface="Avenir Next LT Pro"/>
                <a:cs typeface="Arial"/>
              </a:rPr>
              <a:t>Evaluation</a:t>
            </a:r>
          </a:p>
        </p:txBody>
      </p:sp>
      <p:sp>
        <p:nvSpPr>
          <p:cNvPr id="75" name="Textfeld 74">
            <a:extLst>
              <a:ext uri="{FF2B5EF4-FFF2-40B4-BE49-F238E27FC236}">
                <a16:creationId xmlns:a16="http://schemas.microsoft.com/office/drawing/2014/main" xmlns="" id="{EC8CDF8A-C687-4B83-8E1B-AB36A244CAFC}"/>
              </a:ext>
            </a:extLst>
          </p:cNvPr>
          <p:cNvSpPr txBox="1"/>
          <p:nvPr/>
        </p:nvSpPr>
        <p:spPr>
          <a:xfrm>
            <a:off x="5153980" y="3523197"/>
            <a:ext cx="1404156" cy="369332"/>
          </a:xfrm>
          <a:prstGeom prst="rect">
            <a:avLst/>
          </a:prstGeom>
          <a:noFill/>
        </p:spPr>
        <p:txBody>
          <a:bodyPr wrap="square" rtlCol="0">
            <a:spAutoFit/>
          </a:bodyPr>
          <a:lstStyle/>
          <a:p>
            <a:pPr algn="ctr" defTabSz="457200"/>
            <a:r>
              <a:rPr lang="de-DE" b="1" kern="0" dirty="0">
                <a:solidFill>
                  <a:srgbClr val="FFCC00"/>
                </a:solidFill>
                <a:highlight>
                  <a:srgbClr val="003399"/>
                </a:highlight>
                <a:latin typeface="Avenir Next LT Pro"/>
                <a:cs typeface="Arial"/>
              </a:rPr>
              <a:t>Use</a:t>
            </a:r>
          </a:p>
        </p:txBody>
      </p:sp>
      <p:sp>
        <p:nvSpPr>
          <p:cNvPr id="76" name="Textfeld 75">
            <a:extLst>
              <a:ext uri="{FF2B5EF4-FFF2-40B4-BE49-F238E27FC236}">
                <a16:creationId xmlns:a16="http://schemas.microsoft.com/office/drawing/2014/main" xmlns="" id="{3261A3A5-BC99-4A8C-9037-7DFA5C67A7B2}"/>
              </a:ext>
            </a:extLst>
          </p:cNvPr>
          <p:cNvSpPr txBox="1"/>
          <p:nvPr/>
        </p:nvSpPr>
        <p:spPr>
          <a:xfrm>
            <a:off x="2694361" y="2529500"/>
            <a:ext cx="3647068" cy="646331"/>
          </a:xfrm>
          <a:prstGeom prst="rect">
            <a:avLst/>
          </a:prstGeom>
          <a:noFill/>
        </p:spPr>
        <p:txBody>
          <a:bodyPr wrap="square" rtlCol="0">
            <a:spAutoFit/>
          </a:bodyPr>
          <a:lstStyle/>
          <a:p>
            <a:pPr algn="ctr" defTabSz="457200"/>
            <a:r>
              <a:rPr lang="de-DE" b="1" kern="0" dirty="0">
                <a:solidFill>
                  <a:srgbClr val="FFCC00"/>
                </a:solidFill>
                <a:highlight>
                  <a:srgbClr val="003399"/>
                </a:highlight>
                <a:latin typeface="Avenir Next LT Pro"/>
                <a:cs typeface="Arial"/>
              </a:rPr>
              <a:t>Planning/</a:t>
            </a:r>
          </a:p>
          <a:p>
            <a:pPr algn="ctr" defTabSz="457200"/>
            <a:r>
              <a:rPr lang="de-DE" b="1" kern="0" dirty="0">
                <a:solidFill>
                  <a:srgbClr val="FFCC00"/>
                </a:solidFill>
                <a:highlight>
                  <a:srgbClr val="003399"/>
                </a:highlight>
                <a:latin typeface="Avenir Next LT Pro"/>
                <a:cs typeface="Arial"/>
              </a:rPr>
              <a:t>Development </a:t>
            </a:r>
          </a:p>
        </p:txBody>
      </p:sp>
      <p:sp>
        <p:nvSpPr>
          <p:cNvPr id="77" name="Gleichschenkliges Dreieck 76">
            <a:extLst>
              <a:ext uri="{FF2B5EF4-FFF2-40B4-BE49-F238E27FC236}">
                <a16:creationId xmlns:a16="http://schemas.microsoft.com/office/drawing/2014/main" xmlns="" id="{41367B03-3876-48B0-B339-C19BA3C686F1}"/>
              </a:ext>
            </a:extLst>
          </p:cNvPr>
          <p:cNvSpPr/>
          <p:nvPr/>
        </p:nvSpPr>
        <p:spPr>
          <a:xfrm rot="3129061">
            <a:off x="3581243" y="3030311"/>
            <a:ext cx="283365"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78" name="Gleichschenkliges Dreieck 77">
            <a:extLst>
              <a:ext uri="{FF2B5EF4-FFF2-40B4-BE49-F238E27FC236}">
                <a16:creationId xmlns:a16="http://schemas.microsoft.com/office/drawing/2014/main" xmlns="" id="{39407D3C-B7AE-47B0-A853-B1F042B08952}"/>
              </a:ext>
            </a:extLst>
          </p:cNvPr>
          <p:cNvSpPr/>
          <p:nvPr/>
        </p:nvSpPr>
        <p:spPr>
          <a:xfrm rot="9287956">
            <a:off x="5695474" y="3451896"/>
            <a:ext cx="283365" cy="142603"/>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79" name="Gleichschenkliges Dreieck 78">
            <a:extLst>
              <a:ext uri="{FF2B5EF4-FFF2-40B4-BE49-F238E27FC236}">
                <a16:creationId xmlns:a16="http://schemas.microsoft.com/office/drawing/2014/main" xmlns="" id="{8AAC9B43-C7C6-4842-978D-D4AE4450F85A}"/>
              </a:ext>
            </a:extLst>
          </p:cNvPr>
          <p:cNvSpPr/>
          <p:nvPr/>
        </p:nvSpPr>
        <p:spPr>
          <a:xfrm rot="21321335">
            <a:off x="3067314" y="3824739"/>
            <a:ext cx="283365" cy="142603"/>
          </a:xfrm>
          <a:prstGeom prst="triangle">
            <a:avLst/>
          </a:prstGeom>
          <a:solidFill>
            <a:srgbClr val="FFC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80" name="Gleichschenkliges Dreieck 79">
            <a:extLst>
              <a:ext uri="{FF2B5EF4-FFF2-40B4-BE49-F238E27FC236}">
                <a16:creationId xmlns:a16="http://schemas.microsoft.com/office/drawing/2014/main" xmlns="" id="{C5AD7936-C080-43CF-8C39-72734F5E348B}"/>
              </a:ext>
            </a:extLst>
          </p:cNvPr>
          <p:cNvSpPr/>
          <p:nvPr/>
        </p:nvSpPr>
        <p:spPr>
          <a:xfrm rot="14377070">
            <a:off x="5037466" y="4465709"/>
            <a:ext cx="283365" cy="142603"/>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Tree>
    <p:extLst>
      <p:ext uri="{BB962C8B-B14F-4D97-AF65-F5344CB8AC3E}">
        <p14:creationId xmlns:p14="http://schemas.microsoft.com/office/powerpoint/2010/main" val="1580374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I. Curricula and Framework:</a:t>
            </a:r>
          </a:p>
          <a:p>
            <a:endParaRPr lang="de-DE" dirty="0"/>
          </a:p>
        </p:txBody>
      </p:sp>
      <p:sp>
        <p:nvSpPr>
          <p:cNvPr id="4" name="Inhaltsplatzhalter 3"/>
          <p:cNvSpPr>
            <a:spLocks noGrp="1"/>
          </p:cNvSpPr>
          <p:nvPr>
            <p:ph idx="13"/>
          </p:nvPr>
        </p:nvSpPr>
        <p:spPr>
          <a:xfrm>
            <a:off x="628650" y="2061863"/>
            <a:ext cx="4591422" cy="4031365"/>
          </a:xfrm>
        </p:spPr>
        <p:txBody>
          <a:bodyPr>
            <a:noAutofit/>
          </a:bodyPr>
          <a:lstStyle/>
          <a:p>
            <a:pPr algn="just"/>
            <a:r>
              <a:rPr lang="en-US" dirty="0"/>
              <a:t>The </a:t>
            </a:r>
            <a:r>
              <a:rPr lang="en-US" b="1" dirty="0"/>
              <a:t>clarity and precision of teaching and learning objectives is instrumental for learning success</a:t>
            </a:r>
            <a:r>
              <a:rPr lang="en-US" dirty="0"/>
              <a:t>. Objectives also include school structural, educational policy and school administrative </a:t>
            </a:r>
            <a:r>
              <a:rPr lang="en-US" b="1" dirty="0"/>
              <a:t>requirements</a:t>
            </a:r>
            <a:r>
              <a:rPr lang="en-US" dirty="0"/>
              <a:t>, which must be taken into account when creating materials. This also includes curricular requirements, such as educational and framework </a:t>
            </a:r>
            <a:r>
              <a:rPr lang="en-US" dirty="0" smtClean="0"/>
              <a:t>plans. </a:t>
            </a:r>
            <a:r>
              <a:rPr lang="en-US" dirty="0"/>
              <a:t>Likewise, the educational goals must be transparently justified.</a:t>
            </a:r>
          </a:p>
          <a:p>
            <a:pPr algn="just"/>
            <a:endParaRPr lang="en-US" dirty="0"/>
          </a:p>
          <a:p>
            <a:pPr algn="just"/>
            <a:r>
              <a:rPr lang="en-US" dirty="0"/>
              <a:t>Sample questions:</a:t>
            </a:r>
          </a:p>
          <a:p>
            <a:pPr marL="285750" indent="-285750" algn="just">
              <a:buFont typeface="Arial" panose="020B0604020202020204" pitchFamily="34" charset="0"/>
              <a:buChar char="•"/>
            </a:pPr>
            <a:r>
              <a:rPr lang="en-US" dirty="0" smtClean="0"/>
              <a:t>What </a:t>
            </a:r>
            <a:r>
              <a:rPr lang="en-US" dirty="0"/>
              <a:t>competences are developed through teaching materials?</a:t>
            </a:r>
          </a:p>
          <a:p>
            <a:pPr marL="285750" indent="-285750" algn="just">
              <a:buFont typeface="Arial" panose="020B0604020202020204" pitchFamily="34" charset="0"/>
              <a:buChar char="•"/>
            </a:pPr>
            <a:r>
              <a:rPr lang="en-US" dirty="0" smtClean="0"/>
              <a:t>Are </a:t>
            </a:r>
            <a:r>
              <a:rPr lang="en-US" dirty="0"/>
              <a:t>school structural, educational policy and school administrative guidelines observed</a:t>
            </a:r>
            <a:r>
              <a:rPr lang="en-US" dirty="0" smtClean="0"/>
              <a:t>?</a:t>
            </a:r>
          </a:p>
          <a:p>
            <a:pPr marL="285750" indent="-285750" algn="just">
              <a:buFont typeface="Arial" panose="020B0604020202020204" pitchFamily="34" charset="0"/>
              <a:buChar char="•"/>
            </a:pPr>
            <a:r>
              <a:rPr lang="en-US" dirty="0" smtClean="0"/>
              <a:t>…</a:t>
            </a:r>
            <a:endParaRPr lang="en-US" dirty="0"/>
          </a:p>
        </p:txBody>
      </p:sp>
      <p:grpSp>
        <p:nvGrpSpPr>
          <p:cNvPr id="32" name="Gruppieren 31">
            <a:extLst>
              <a:ext uri="{FF2B5EF4-FFF2-40B4-BE49-F238E27FC236}">
                <a16:creationId xmlns:a16="http://schemas.microsoft.com/office/drawing/2014/main" xmlns="" id="{DEE55746-D4BE-4AF4-B263-7E181CDB8241}"/>
              </a:ext>
            </a:extLst>
          </p:cNvPr>
          <p:cNvGrpSpPr/>
          <p:nvPr/>
        </p:nvGrpSpPr>
        <p:grpSpPr>
          <a:xfrm>
            <a:off x="5148064" y="1537192"/>
            <a:ext cx="3901310" cy="1836354"/>
            <a:chOff x="5092849" y="3696493"/>
            <a:chExt cx="3901310" cy="1836354"/>
          </a:xfrm>
        </p:grpSpPr>
        <p:grpSp>
          <p:nvGrpSpPr>
            <p:cNvPr id="7" name="Gruppieren 6">
              <a:extLst>
                <a:ext uri="{FF2B5EF4-FFF2-40B4-BE49-F238E27FC236}">
                  <a16:creationId xmlns:a16="http://schemas.microsoft.com/office/drawing/2014/main" xmlns="" id="{A251EB16-3D0E-4B94-A49D-BE45D7147B9A}"/>
                </a:ext>
              </a:extLst>
            </p:cNvPr>
            <p:cNvGrpSpPr/>
            <p:nvPr/>
          </p:nvGrpSpPr>
          <p:grpSpPr>
            <a:xfrm>
              <a:off x="5092849" y="3696493"/>
              <a:ext cx="3901310" cy="1836354"/>
              <a:chOff x="125780" y="1484784"/>
              <a:chExt cx="8884563" cy="4523390"/>
            </a:xfrm>
          </p:grpSpPr>
          <p:sp>
            <p:nvSpPr>
              <p:cNvPr id="8" name="Rechteck 7">
                <a:extLst>
                  <a:ext uri="{FF2B5EF4-FFF2-40B4-BE49-F238E27FC236}">
                    <a16:creationId xmlns:a16="http://schemas.microsoft.com/office/drawing/2014/main" xmlns="" id="{2EE87F40-6A5D-4B2E-B2C9-1D32D819CCA6}"/>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xmlns="" id="{33779987-3F6D-4811-AD72-D8EC43B7A9CF}"/>
                  </a:ext>
                </a:extLst>
              </p:cNvPr>
              <p:cNvSpPr/>
              <p:nvPr/>
            </p:nvSpPr>
            <p:spPr>
              <a:xfrm>
                <a:off x="251520" y="1484784"/>
                <a:ext cx="8640960" cy="2251145"/>
              </a:xfrm>
              <a:prstGeom prst="rect">
                <a:avLst/>
              </a:prstGeom>
              <a:solidFill>
                <a:srgbClr val="01AFF0"/>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0" name="Rechtwinkliges Dreieck 9">
                <a:extLst>
                  <a:ext uri="{FF2B5EF4-FFF2-40B4-BE49-F238E27FC236}">
                    <a16:creationId xmlns:a16="http://schemas.microsoft.com/office/drawing/2014/main" xmlns="" id="{956B95A8-BD9C-4C6D-BD32-65C14097857D}"/>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winkliges Dreieck 10">
                <a:extLst>
                  <a:ext uri="{FF2B5EF4-FFF2-40B4-BE49-F238E27FC236}">
                    <a16:creationId xmlns:a16="http://schemas.microsoft.com/office/drawing/2014/main" xmlns="" id="{B78B6B70-C5ED-4230-B1BC-B390E537E9C3}"/>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C3ED7140-9D53-409E-9F96-930EAB61B782}"/>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E84C730B-EFC6-46C8-91F1-0665B9EBFC80}"/>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xmlns="" id="{275316E2-2B34-41A8-994D-6BA85FB695A9}"/>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5" name="Textfeld 14">
                <a:extLst>
                  <a:ext uri="{FF2B5EF4-FFF2-40B4-BE49-F238E27FC236}">
                    <a16:creationId xmlns:a16="http://schemas.microsoft.com/office/drawing/2014/main" xmlns="" id="{179D2D81-37D0-49CC-BDE5-BE2E75F9EA07}"/>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6" name="Textfeld 15">
                <a:extLst>
                  <a:ext uri="{FF2B5EF4-FFF2-40B4-BE49-F238E27FC236}">
                    <a16:creationId xmlns:a16="http://schemas.microsoft.com/office/drawing/2014/main" xmlns="" id="{84E3DA7C-4CB4-449B-B2F2-253D274FC26B}"/>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7" name="Textfeld 16">
                <a:extLst>
                  <a:ext uri="{FF2B5EF4-FFF2-40B4-BE49-F238E27FC236}">
                    <a16:creationId xmlns:a16="http://schemas.microsoft.com/office/drawing/2014/main" xmlns="" id="{C88BA9C5-D1BA-40C0-A8CE-3822548C55D6}"/>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18" name="Textfeld 17">
                <a:extLst>
                  <a:ext uri="{FF2B5EF4-FFF2-40B4-BE49-F238E27FC236}">
                    <a16:creationId xmlns:a16="http://schemas.microsoft.com/office/drawing/2014/main" xmlns="" id="{741B952D-412F-4141-8AE2-60CA2068B024}"/>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19" name="Textfeld 18">
                <a:extLst>
                  <a:ext uri="{FF2B5EF4-FFF2-40B4-BE49-F238E27FC236}">
                    <a16:creationId xmlns:a16="http://schemas.microsoft.com/office/drawing/2014/main" xmlns="" id="{A9B99F8D-EAEF-454E-B333-715E7158A04B}"/>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0" name="Ellipse 19">
                <a:extLst>
                  <a:ext uri="{FF2B5EF4-FFF2-40B4-BE49-F238E27FC236}">
                    <a16:creationId xmlns:a16="http://schemas.microsoft.com/office/drawing/2014/main" xmlns="" id="{1C6B89DF-D18F-4A23-970B-7F6500253FAC}"/>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1" name="Ellipse 20">
                <a:extLst>
                  <a:ext uri="{FF2B5EF4-FFF2-40B4-BE49-F238E27FC236}">
                    <a16:creationId xmlns:a16="http://schemas.microsoft.com/office/drawing/2014/main" xmlns="" id="{B1D6862E-8CED-478D-B098-3A2588181864}"/>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2" name="Textfeld 21">
                <a:extLst>
                  <a:ext uri="{FF2B5EF4-FFF2-40B4-BE49-F238E27FC236}">
                    <a16:creationId xmlns:a16="http://schemas.microsoft.com/office/drawing/2014/main" xmlns="" id="{A3D21CBD-7BB1-4D59-A251-4508256BD6E8}"/>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3" name="Textfeld 22">
                <a:extLst>
                  <a:ext uri="{FF2B5EF4-FFF2-40B4-BE49-F238E27FC236}">
                    <a16:creationId xmlns:a16="http://schemas.microsoft.com/office/drawing/2014/main" xmlns="" id="{E92FDC51-1976-4C27-8AAF-EE0FE0C36F84}"/>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4" name="Textfeld 23">
                <a:extLst>
                  <a:ext uri="{FF2B5EF4-FFF2-40B4-BE49-F238E27FC236}">
                    <a16:creationId xmlns:a16="http://schemas.microsoft.com/office/drawing/2014/main" xmlns="" id="{E4640D11-5657-42F2-A178-D04817C3935F}"/>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5" name="Textfeld 24">
                <a:extLst>
                  <a:ext uri="{FF2B5EF4-FFF2-40B4-BE49-F238E27FC236}">
                    <a16:creationId xmlns:a16="http://schemas.microsoft.com/office/drawing/2014/main" xmlns="" id="{C9CDED76-7F3A-4A58-96F9-60E9F1F202C2}"/>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6" name="Gleichschenkliges Dreieck 25">
                <a:extLst>
                  <a:ext uri="{FF2B5EF4-FFF2-40B4-BE49-F238E27FC236}">
                    <a16:creationId xmlns:a16="http://schemas.microsoft.com/office/drawing/2014/main" xmlns="" id="{069C2955-0F74-4EAF-896F-6C142B2D49F1}"/>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7" name="Gleichschenkliges Dreieck 26">
                <a:extLst>
                  <a:ext uri="{FF2B5EF4-FFF2-40B4-BE49-F238E27FC236}">
                    <a16:creationId xmlns:a16="http://schemas.microsoft.com/office/drawing/2014/main" xmlns="" id="{EB8182F3-8FAE-4970-B9C7-B06EE890FEED}"/>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F04C08FB-C4EF-4EA5-9C20-0D3D30FFA534}"/>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30" name="Gleichschenkliges Dreieck 29">
              <a:extLst>
                <a:ext uri="{FF2B5EF4-FFF2-40B4-BE49-F238E27FC236}">
                  <a16:creationId xmlns:a16="http://schemas.microsoft.com/office/drawing/2014/main" xmlns="" id="{944AF78B-7D50-4CB9-AA51-5B51E01FB3CB}"/>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1" name="Rechteck 30">
              <a:extLst>
                <a:ext uri="{FF2B5EF4-FFF2-40B4-BE49-F238E27FC236}">
                  <a16:creationId xmlns:a16="http://schemas.microsoft.com/office/drawing/2014/main" xmlns="" id="{B29C94D2-2B7C-40A8-AAF0-F24BEB571072}"/>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028397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II. </a:t>
            </a:r>
            <a:r>
              <a:rPr lang="en-US" dirty="0" err="1"/>
              <a:t>Individualised</a:t>
            </a:r>
            <a:r>
              <a:rPr lang="en-US" dirty="0"/>
              <a:t> goals:</a:t>
            </a:r>
          </a:p>
          <a:p>
            <a:endParaRPr lang="de-DE" dirty="0"/>
          </a:p>
        </p:txBody>
      </p:sp>
      <p:sp>
        <p:nvSpPr>
          <p:cNvPr id="4" name="Inhaltsplatzhalter 3"/>
          <p:cNvSpPr>
            <a:spLocks noGrp="1"/>
          </p:cNvSpPr>
          <p:nvPr>
            <p:ph idx="13"/>
          </p:nvPr>
        </p:nvSpPr>
        <p:spPr>
          <a:xfrm>
            <a:off x="628650" y="2061863"/>
            <a:ext cx="4375398" cy="4031365"/>
          </a:xfrm>
        </p:spPr>
        <p:txBody>
          <a:bodyPr>
            <a:normAutofit/>
          </a:bodyPr>
          <a:lstStyle/>
          <a:p>
            <a:pPr algn="just"/>
            <a:r>
              <a:rPr lang="en-US" dirty="0"/>
              <a:t>For this purpose, the </a:t>
            </a:r>
            <a:r>
              <a:rPr lang="en-US" b="1" dirty="0"/>
              <a:t>learning objectives are specified in relation to the individual</a:t>
            </a:r>
            <a:r>
              <a:rPr lang="en-US" dirty="0"/>
              <a:t>, e.g. with regard to cognitive, psychomotor or social learning objectives. In addition, concrete learning diagnostic methods are specified which document the learning success.</a:t>
            </a:r>
          </a:p>
          <a:p>
            <a:pPr algn="just"/>
            <a:endParaRPr lang="en-US" dirty="0"/>
          </a:p>
          <a:p>
            <a:pPr algn="just"/>
            <a:r>
              <a:rPr lang="en-US" dirty="0"/>
              <a:t>Sample questions</a:t>
            </a:r>
            <a:r>
              <a:rPr lang="en-US" dirty="0" smtClean="0"/>
              <a:t>:</a:t>
            </a:r>
            <a:endParaRPr lang="en-US" dirty="0"/>
          </a:p>
          <a:p>
            <a:pPr marL="285750" indent="-285750" algn="just">
              <a:buFont typeface="Arial" panose="020B0604020202020204" pitchFamily="34" charset="0"/>
              <a:buChar char="•"/>
            </a:pPr>
            <a:r>
              <a:rPr lang="en-US" dirty="0"/>
              <a:t>What are the learning objectives of the teaching material</a:t>
            </a:r>
            <a:r>
              <a:rPr lang="en-US" dirty="0" smtClean="0"/>
              <a:t>?</a:t>
            </a:r>
            <a:endParaRPr lang="en-US" dirty="0"/>
          </a:p>
          <a:p>
            <a:pPr marL="285750" indent="-285750" algn="just">
              <a:buFont typeface="Arial" panose="020B0604020202020204" pitchFamily="34" charset="0"/>
              <a:buChar char="•"/>
            </a:pPr>
            <a:r>
              <a:rPr lang="en-US" dirty="0" smtClean="0"/>
              <a:t>Are </a:t>
            </a:r>
            <a:r>
              <a:rPr lang="en-US" dirty="0"/>
              <a:t>e.g. social and psychomotor learning objectives included in addition to cognitive learning objectives</a:t>
            </a:r>
            <a:r>
              <a:rPr lang="en-US" dirty="0" smtClean="0"/>
              <a:t>?</a:t>
            </a:r>
          </a:p>
          <a:p>
            <a:pPr marL="285750" indent="-285750" algn="just">
              <a:buFont typeface="Arial" panose="020B0604020202020204" pitchFamily="34" charset="0"/>
              <a:buChar char="•"/>
            </a:pPr>
            <a:r>
              <a:rPr lang="en-US" dirty="0" smtClean="0"/>
              <a:t>…</a:t>
            </a:r>
            <a:endParaRPr lang="en-US" dirty="0"/>
          </a:p>
          <a:p>
            <a:endParaRPr lang="de-DE" dirty="0"/>
          </a:p>
        </p:txBody>
      </p:sp>
      <p:grpSp>
        <p:nvGrpSpPr>
          <p:cNvPr id="32" name="Gruppieren 31">
            <a:extLst>
              <a:ext uri="{FF2B5EF4-FFF2-40B4-BE49-F238E27FC236}">
                <a16:creationId xmlns:a16="http://schemas.microsoft.com/office/drawing/2014/main" xmlns="" id="{17F87A50-35BE-41E3-9F39-18AF148805B5}"/>
              </a:ext>
            </a:extLst>
          </p:cNvPr>
          <p:cNvGrpSpPr/>
          <p:nvPr/>
        </p:nvGrpSpPr>
        <p:grpSpPr>
          <a:xfrm>
            <a:off x="5076056" y="1537192"/>
            <a:ext cx="3901310" cy="1836354"/>
            <a:chOff x="5092849" y="3696493"/>
            <a:chExt cx="3901310" cy="1836354"/>
          </a:xfrm>
        </p:grpSpPr>
        <p:grpSp>
          <p:nvGrpSpPr>
            <p:cNvPr id="33" name="Gruppieren 32">
              <a:extLst>
                <a:ext uri="{FF2B5EF4-FFF2-40B4-BE49-F238E27FC236}">
                  <a16:creationId xmlns:a16="http://schemas.microsoft.com/office/drawing/2014/main" xmlns="" id="{AF0E380B-6141-49FF-91B9-303F59D13AFF}"/>
                </a:ext>
              </a:extLst>
            </p:cNvPr>
            <p:cNvGrpSpPr/>
            <p:nvPr/>
          </p:nvGrpSpPr>
          <p:grpSpPr>
            <a:xfrm>
              <a:off x="5092849" y="3696493"/>
              <a:ext cx="3901310" cy="1836354"/>
              <a:chOff x="125780" y="1484784"/>
              <a:chExt cx="8884563" cy="4523390"/>
            </a:xfrm>
          </p:grpSpPr>
          <p:sp>
            <p:nvSpPr>
              <p:cNvPr id="36" name="Rechteck 35">
                <a:extLst>
                  <a:ext uri="{FF2B5EF4-FFF2-40B4-BE49-F238E27FC236}">
                    <a16:creationId xmlns:a16="http://schemas.microsoft.com/office/drawing/2014/main" xmlns="" id="{34C85ACB-8B8E-4D2D-BFBB-F45830FC32BB}"/>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xmlns="" id="{0CC00BD6-2A4B-4039-8C00-92149DFA3090}"/>
                  </a:ext>
                </a:extLst>
              </p:cNvPr>
              <p:cNvSpPr/>
              <p:nvPr/>
            </p:nvSpPr>
            <p:spPr>
              <a:xfrm>
                <a:off x="251520" y="1484784"/>
                <a:ext cx="8640960" cy="2251145"/>
              </a:xfrm>
              <a:prstGeom prst="rect">
                <a:avLst/>
              </a:prstGeom>
              <a:solidFill>
                <a:srgbClr val="01AFF0"/>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38" name="Rechtwinkliges Dreieck 37">
                <a:extLst>
                  <a:ext uri="{FF2B5EF4-FFF2-40B4-BE49-F238E27FC236}">
                    <a16:creationId xmlns:a16="http://schemas.microsoft.com/office/drawing/2014/main" xmlns="" id="{5016B870-8A5B-49ED-B839-9FE1E7055BBB}"/>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winkliges Dreieck 38">
                <a:extLst>
                  <a:ext uri="{FF2B5EF4-FFF2-40B4-BE49-F238E27FC236}">
                    <a16:creationId xmlns:a16="http://schemas.microsoft.com/office/drawing/2014/main" xmlns="" id="{670FEFCE-7235-48D3-840E-DB1A304E3678}"/>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winkliges Dreieck 39">
                <a:extLst>
                  <a:ext uri="{FF2B5EF4-FFF2-40B4-BE49-F238E27FC236}">
                    <a16:creationId xmlns:a16="http://schemas.microsoft.com/office/drawing/2014/main" xmlns="" id="{19BAED00-8847-4359-995A-009B63AA47F9}"/>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winkliges Dreieck 40">
                <a:extLst>
                  <a:ext uri="{FF2B5EF4-FFF2-40B4-BE49-F238E27FC236}">
                    <a16:creationId xmlns:a16="http://schemas.microsoft.com/office/drawing/2014/main" xmlns="" id="{86539090-1621-48CE-AA79-596365A46A5C}"/>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a:extLst>
                  <a:ext uri="{FF2B5EF4-FFF2-40B4-BE49-F238E27FC236}">
                    <a16:creationId xmlns:a16="http://schemas.microsoft.com/office/drawing/2014/main" xmlns="" id="{91E9B5B3-E496-4B91-A5C6-B59E0806CE38}"/>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43" name="Textfeld 42">
                <a:extLst>
                  <a:ext uri="{FF2B5EF4-FFF2-40B4-BE49-F238E27FC236}">
                    <a16:creationId xmlns:a16="http://schemas.microsoft.com/office/drawing/2014/main" xmlns="" id="{3A498339-9594-4263-921D-7D9297315331}"/>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44" name="Textfeld 43">
                <a:extLst>
                  <a:ext uri="{FF2B5EF4-FFF2-40B4-BE49-F238E27FC236}">
                    <a16:creationId xmlns:a16="http://schemas.microsoft.com/office/drawing/2014/main" xmlns="" id="{5A5EA2B7-F1A2-4EA9-A917-AAA5FFD24B1B}"/>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45" name="Textfeld 44">
                <a:extLst>
                  <a:ext uri="{FF2B5EF4-FFF2-40B4-BE49-F238E27FC236}">
                    <a16:creationId xmlns:a16="http://schemas.microsoft.com/office/drawing/2014/main" xmlns="" id="{2149A3A7-5E87-447A-BED3-C42E34A66C98}"/>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46" name="Textfeld 45">
                <a:extLst>
                  <a:ext uri="{FF2B5EF4-FFF2-40B4-BE49-F238E27FC236}">
                    <a16:creationId xmlns:a16="http://schemas.microsoft.com/office/drawing/2014/main" xmlns="" id="{9480CCC8-8126-4038-A18F-E22C912B57CB}"/>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47" name="Textfeld 46">
                <a:extLst>
                  <a:ext uri="{FF2B5EF4-FFF2-40B4-BE49-F238E27FC236}">
                    <a16:creationId xmlns:a16="http://schemas.microsoft.com/office/drawing/2014/main" xmlns="" id="{28253056-FA80-4532-A7BB-31C0AC258D74}"/>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48" name="Ellipse 47">
                <a:extLst>
                  <a:ext uri="{FF2B5EF4-FFF2-40B4-BE49-F238E27FC236}">
                    <a16:creationId xmlns:a16="http://schemas.microsoft.com/office/drawing/2014/main" xmlns="" id="{BFA24E74-135D-4CAC-BFAA-37599D152A51}"/>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49" name="Ellipse 48">
                <a:extLst>
                  <a:ext uri="{FF2B5EF4-FFF2-40B4-BE49-F238E27FC236}">
                    <a16:creationId xmlns:a16="http://schemas.microsoft.com/office/drawing/2014/main" xmlns="" id="{5C4385F5-20DA-4C63-8B18-6411694F39CA}"/>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50" name="Textfeld 49">
                <a:extLst>
                  <a:ext uri="{FF2B5EF4-FFF2-40B4-BE49-F238E27FC236}">
                    <a16:creationId xmlns:a16="http://schemas.microsoft.com/office/drawing/2014/main" xmlns="" id="{B1979892-4C05-45DC-B0F3-A9600AE72944}"/>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51" name="Textfeld 50">
                <a:extLst>
                  <a:ext uri="{FF2B5EF4-FFF2-40B4-BE49-F238E27FC236}">
                    <a16:creationId xmlns:a16="http://schemas.microsoft.com/office/drawing/2014/main" xmlns="" id="{599C36E1-4878-42E3-9FE9-0D412F218A20}"/>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52" name="Textfeld 51">
                <a:extLst>
                  <a:ext uri="{FF2B5EF4-FFF2-40B4-BE49-F238E27FC236}">
                    <a16:creationId xmlns:a16="http://schemas.microsoft.com/office/drawing/2014/main" xmlns="" id="{7427F884-34F1-4B37-A1BB-8C80435AC152}"/>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53" name="Textfeld 52">
                <a:extLst>
                  <a:ext uri="{FF2B5EF4-FFF2-40B4-BE49-F238E27FC236}">
                    <a16:creationId xmlns:a16="http://schemas.microsoft.com/office/drawing/2014/main" xmlns="" id="{092FB53B-DC3D-4537-95EB-19E219FB705D}"/>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54" name="Gleichschenkliges Dreieck 53">
                <a:extLst>
                  <a:ext uri="{FF2B5EF4-FFF2-40B4-BE49-F238E27FC236}">
                    <a16:creationId xmlns:a16="http://schemas.microsoft.com/office/drawing/2014/main" xmlns="" id="{A7B3F07A-851E-4B21-B76F-4C368B47F608}"/>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55" name="Gleichschenkliges Dreieck 54">
                <a:extLst>
                  <a:ext uri="{FF2B5EF4-FFF2-40B4-BE49-F238E27FC236}">
                    <a16:creationId xmlns:a16="http://schemas.microsoft.com/office/drawing/2014/main" xmlns="" id="{68E0A7B7-ECCB-4BF8-8009-FC8119874490}"/>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56" name="Gleichschenkliges Dreieck 55">
                <a:extLst>
                  <a:ext uri="{FF2B5EF4-FFF2-40B4-BE49-F238E27FC236}">
                    <a16:creationId xmlns:a16="http://schemas.microsoft.com/office/drawing/2014/main" xmlns="" id="{DB2B4EEF-88AD-4D86-BF46-227AC206EF96}"/>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34" name="Gleichschenkliges Dreieck 33">
              <a:extLst>
                <a:ext uri="{FF2B5EF4-FFF2-40B4-BE49-F238E27FC236}">
                  <a16:creationId xmlns:a16="http://schemas.microsoft.com/office/drawing/2014/main" xmlns="" id="{5665603C-2AC7-4B43-9B5B-7B45A5E8B2A6}"/>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5" name="Rechteck 34">
              <a:extLst>
                <a:ext uri="{FF2B5EF4-FFF2-40B4-BE49-F238E27FC236}">
                  <a16:creationId xmlns:a16="http://schemas.microsoft.com/office/drawing/2014/main" xmlns="" id="{531B4E30-FB81-4D50-80E0-700E7F843B33}"/>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2150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III. </a:t>
            </a:r>
            <a:r>
              <a:rPr lang="en-US" dirty="0" err="1"/>
              <a:t>Multiprofessional</a:t>
            </a:r>
            <a:r>
              <a:rPr lang="en-US" dirty="0"/>
              <a:t> cooperation and perspectives:</a:t>
            </a:r>
          </a:p>
          <a:p>
            <a:endParaRPr lang="de-DE" dirty="0"/>
          </a:p>
        </p:txBody>
      </p:sp>
      <p:sp>
        <p:nvSpPr>
          <p:cNvPr id="4" name="Inhaltsplatzhalter 3"/>
          <p:cNvSpPr>
            <a:spLocks noGrp="1"/>
          </p:cNvSpPr>
          <p:nvPr>
            <p:ph idx="13"/>
          </p:nvPr>
        </p:nvSpPr>
        <p:spPr>
          <a:xfrm>
            <a:off x="628650" y="2061863"/>
            <a:ext cx="4375398" cy="4031365"/>
          </a:xfrm>
        </p:spPr>
        <p:txBody>
          <a:bodyPr>
            <a:normAutofit fontScale="92500" lnSpcReduction="20000"/>
          </a:bodyPr>
          <a:lstStyle/>
          <a:p>
            <a:pPr algn="just"/>
            <a:r>
              <a:rPr lang="en-US" b="1" dirty="0"/>
              <a:t>Sustainable learning success also results from cooperation with other teachers and professions as well as parents and pupils. </a:t>
            </a:r>
            <a:r>
              <a:rPr lang="en-US" dirty="0"/>
              <a:t>Depending on the educational goal and level of competence, different professions must be involved in the development of the teaching </a:t>
            </a:r>
            <a:r>
              <a:rPr lang="en-US" dirty="0" smtClean="0"/>
              <a:t>material. </a:t>
            </a:r>
            <a:r>
              <a:rPr lang="en-US" dirty="0"/>
              <a:t>This also includes cooperation between school practitioners and researchers. Parents and pupils should also be </a:t>
            </a:r>
            <a:r>
              <a:rPr lang="en-US" dirty="0" smtClean="0"/>
              <a:t>involved. </a:t>
            </a:r>
            <a:endParaRPr lang="en-US" dirty="0"/>
          </a:p>
          <a:p>
            <a:pPr algn="just"/>
            <a:endParaRPr lang="en-US" dirty="0"/>
          </a:p>
          <a:p>
            <a:pPr algn="just"/>
            <a:r>
              <a:rPr lang="en-US" dirty="0"/>
              <a:t>Sample questions:</a:t>
            </a:r>
          </a:p>
          <a:p>
            <a:pPr marL="285750" indent="-285750" algn="just">
              <a:buFont typeface="Arial" panose="020B0604020202020204" pitchFamily="34" charset="0"/>
              <a:buChar char="•"/>
            </a:pPr>
            <a:r>
              <a:rPr lang="en-US" dirty="0" smtClean="0"/>
              <a:t>Do </a:t>
            </a:r>
            <a:r>
              <a:rPr lang="en-US" dirty="0"/>
              <a:t>I involve different professions and colleagues in the development work?</a:t>
            </a:r>
          </a:p>
          <a:p>
            <a:pPr marL="285750" indent="-285750" algn="just">
              <a:buFont typeface="Arial" panose="020B0604020202020204" pitchFamily="34" charset="0"/>
              <a:buChar char="•"/>
            </a:pPr>
            <a:r>
              <a:rPr lang="en-US" dirty="0" smtClean="0"/>
              <a:t>Do </a:t>
            </a:r>
            <a:r>
              <a:rPr lang="en-US" dirty="0"/>
              <a:t>I involve parents and pupils in the work </a:t>
            </a:r>
            <a:r>
              <a:rPr lang="en-US" dirty="0" smtClean="0"/>
              <a:t>process?</a:t>
            </a:r>
          </a:p>
          <a:p>
            <a:pPr marL="285750" indent="-285750" algn="just">
              <a:buFont typeface="Arial" panose="020B0604020202020204" pitchFamily="34" charset="0"/>
              <a:buChar char="•"/>
            </a:pPr>
            <a:r>
              <a:rPr lang="en-US" dirty="0" smtClean="0"/>
              <a:t>Are </a:t>
            </a:r>
            <a:r>
              <a:rPr lang="en-US" dirty="0"/>
              <a:t>there feedback mechanisms or quality circles to discuss the material</a:t>
            </a:r>
            <a:r>
              <a:rPr lang="en-US" dirty="0" smtClean="0"/>
              <a:t>?</a:t>
            </a:r>
          </a:p>
          <a:p>
            <a:pPr marL="285750" indent="-285750" algn="just">
              <a:buFont typeface="Arial" panose="020B0604020202020204" pitchFamily="34" charset="0"/>
              <a:buChar char="•"/>
            </a:pPr>
            <a:r>
              <a:rPr lang="en-US" dirty="0" smtClean="0"/>
              <a:t>…</a:t>
            </a:r>
            <a:endParaRPr lang="en-US" dirty="0"/>
          </a:p>
          <a:p>
            <a:pPr algn="just"/>
            <a:endParaRPr lang="de-DE" dirty="0"/>
          </a:p>
        </p:txBody>
      </p:sp>
      <p:grpSp>
        <p:nvGrpSpPr>
          <p:cNvPr id="6" name="Gruppieren 5">
            <a:extLst>
              <a:ext uri="{FF2B5EF4-FFF2-40B4-BE49-F238E27FC236}">
                <a16:creationId xmlns:a16="http://schemas.microsoft.com/office/drawing/2014/main" xmlns="" id="{51763E5C-C3AB-4C89-BFAC-FACC74692560}"/>
              </a:ext>
            </a:extLst>
          </p:cNvPr>
          <p:cNvGrpSpPr/>
          <p:nvPr/>
        </p:nvGrpSpPr>
        <p:grpSpPr>
          <a:xfrm>
            <a:off x="5148064" y="1882381"/>
            <a:ext cx="3901310" cy="1836354"/>
            <a:chOff x="5092849" y="3696493"/>
            <a:chExt cx="3901310" cy="1836354"/>
          </a:xfrm>
        </p:grpSpPr>
        <p:grpSp>
          <p:nvGrpSpPr>
            <p:cNvPr id="7" name="Gruppieren 6">
              <a:extLst>
                <a:ext uri="{FF2B5EF4-FFF2-40B4-BE49-F238E27FC236}">
                  <a16:creationId xmlns:a16="http://schemas.microsoft.com/office/drawing/2014/main" xmlns="" id="{2F93A262-8289-4840-A98B-6D8E3634E456}"/>
                </a:ext>
              </a:extLst>
            </p:cNvPr>
            <p:cNvGrpSpPr/>
            <p:nvPr/>
          </p:nvGrpSpPr>
          <p:grpSpPr>
            <a:xfrm>
              <a:off x="5092849" y="3696493"/>
              <a:ext cx="3901310" cy="1836354"/>
              <a:chOff x="125780" y="1484784"/>
              <a:chExt cx="8884563" cy="4523390"/>
            </a:xfrm>
          </p:grpSpPr>
          <p:sp>
            <p:nvSpPr>
              <p:cNvPr id="10" name="Rechteck 9">
                <a:extLst>
                  <a:ext uri="{FF2B5EF4-FFF2-40B4-BE49-F238E27FC236}">
                    <a16:creationId xmlns:a16="http://schemas.microsoft.com/office/drawing/2014/main" xmlns="" id="{82C67526-7B3D-4B58-905E-D680625A7CA8}"/>
                  </a:ext>
                </a:extLst>
              </p:cNvPr>
              <p:cNvSpPr/>
              <p:nvPr/>
            </p:nvSpPr>
            <p:spPr>
              <a:xfrm>
                <a:off x="254021" y="3718104"/>
                <a:ext cx="8638455" cy="2253028"/>
              </a:xfrm>
              <a:prstGeom prst="rect">
                <a:avLst/>
              </a:prstGeom>
              <a:solidFill>
                <a:srgbClr val="00AEEF"/>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A7C971E0-557B-46CF-B543-3452F93C22EA}"/>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519C8021-B559-415C-AB52-55CB2FA5B639}"/>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7838007C-83C2-4F0A-A17C-28EC6D5C182D}"/>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41F9B496-7BB9-4990-93AC-950EC836CCA5}"/>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838AB5A8-8DE1-4EC5-A290-6FF71D75E927}"/>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FA1A1B24-1303-456C-AB29-21FB0B47F720}"/>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7" name="Textfeld 16">
                <a:extLst>
                  <a:ext uri="{FF2B5EF4-FFF2-40B4-BE49-F238E27FC236}">
                    <a16:creationId xmlns:a16="http://schemas.microsoft.com/office/drawing/2014/main" xmlns="" id="{0DAA8A61-A976-44C2-8353-551B8727DCDA}"/>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1B607291-B9E3-411D-B0FB-0D2D9EDB0AB6}"/>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9" name="Textfeld 18">
                <a:extLst>
                  <a:ext uri="{FF2B5EF4-FFF2-40B4-BE49-F238E27FC236}">
                    <a16:creationId xmlns:a16="http://schemas.microsoft.com/office/drawing/2014/main" xmlns="" id="{265B63DF-494E-462F-929B-AC394E14A044}"/>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0" name="Textfeld 19">
                <a:extLst>
                  <a:ext uri="{FF2B5EF4-FFF2-40B4-BE49-F238E27FC236}">
                    <a16:creationId xmlns:a16="http://schemas.microsoft.com/office/drawing/2014/main" xmlns="" id="{4F6A999E-9841-4453-B40F-3A5D1AC21F65}"/>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1" name="Textfeld 20">
                <a:extLst>
                  <a:ext uri="{FF2B5EF4-FFF2-40B4-BE49-F238E27FC236}">
                    <a16:creationId xmlns:a16="http://schemas.microsoft.com/office/drawing/2014/main" xmlns="" id="{D805DF9C-5436-4DD7-8F8A-E75814B2F30C}"/>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2" name="Ellipse 21">
                <a:extLst>
                  <a:ext uri="{FF2B5EF4-FFF2-40B4-BE49-F238E27FC236}">
                    <a16:creationId xmlns:a16="http://schemas.microsoft.com/office/drawing/2014/main" xmlns="" id="{107AD0A1-548B-4841-8AB8-9BD423FEDE4A}"/>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3" name="Ellipse 22">
                <a:extLst>
                  <a:ext uri="{FF2B5EF4-FFF2-40B4-BE49-F238E27FC236}">
                    <a16:creationId xmlns:a16="http://schemas.microsoft.com/office/drawing/2014/main" xmlns="" id="{D5B02B61-ED6D-4A1A-ABE7-E553F177F00B}"/>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4" name="Textfeld 23">
                <a:extLst>
                  <a:ext uri="{FF2B5EF4-FFF2-40B4-BE49-F238E27FC236}">
                    <a16:creationId xmlns:a16="http://schemas.microsoft.com/office/drawing/2014/main" xmlns="" id="{877C8757-D2E2-4CF0-8E45-ED36D7D41B84}"/>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5" name="Textfeld 24">
                <a:extLst>
                  <a:ext uri="{FF2B5EF4-FFF2-40B4-BE49-F238E27FC236}">
                    <a16:creationId xmlns:a16="http://schemas.microsoft.com/office/drawing/2014/main" xmlns="" id="{578BB81C-3E88-497F-BF1A-58F497C45A5E}"/>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6" name="Textfeld 25">
                <a:extLst>
                  <a:ext uri="{FF2B5EF4-FFF2-40B4-BE49-F238E27FC236}">
                    <a16:creationId xmlns:a16="http://schemas.microsoft.com/office/drawing/2014/main" xmlns="" id="{574CDA50-4996-4BD0-8099-E88C28C87DC8}"/>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7" name="Textfeld 26">
                <a:extLst>
                  <a:ext uri="{FF2B5EF4-FFF2-40B4-BE49-F238E27FC236}">
                    <a16:creationId xmlns:a16="http://schemas.microsoft.com/office/drawing/2014/main" xmlns="" id="{EBA66A2A-D0AA-4BA6-983C-CF3ABB927A6D}"/>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8" name="Gleichschenkliges Dreieck 27">
                <a:extLst>
                  <a:ext uri="{FF2B5EF4-FFF2-40B4-BE49-F238E27FC236}">
                    <a16:creationId xmlns:a16="http://schemas.microsoft.com/office/drawing/2014/main" xmlns="" id="{C3F48A55-37CB-41DB-BD2F-9BFC58EA2871}"/>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E3D67D54-C54D-4D6C-9537-106CE5CCFDFE}"/>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80E8911B-6E8A-4AD3-9DE1-47D72A8D922F}"/>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8" name="Gleichschenkliges Dreieck 7">
              <a:extLst>
                <a:ext uri="{FF2B5EF4-FFF2-40B4-BE49-F238E27FC236}">
                  <a16:creationId xmlns:a16="http://schemas.microsoft.com/office/drawing/2014/main" xmlns="" id="{16E3F2EC-9925-4CC5-8B4F-3B98702370AE}"/>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9" name="Rechteck 8">
              <a:extLst>
                <a:ext uri="{FF2B5EF4-FFF2-40B4-BE49-F238E27FC236}">
                  <a16:creationId xmlns:a16="http://schemas.microsoft.com/office/drawing/2014/main" xmlns="" id="{4D246860-A46A-454E-9F07-F86A7038EEB0}"/>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176263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Local school conditions</a:t>
            </a:r>
          </a:p>
          <a:p>
            <a:endParaRPr lang="de-DE" dirty="0"/>
          </a:p>
        </p:txBody>
      </p:sp>
      <p:sp>
        <p:nvSpPr>
          <p:cNvPr id="4" name="Inhaltsplatzhalter 3"/>
          <p:cNvSpPr>
            <a:spLocks noGrp="1"/>
          </p:cNvSpPr>
          <p:nvPr>
            <p:ph idx="13"/>
          </p:nvPr>
        </p:nvSpPr>
        <p:spPr>
          <a:xfrm>
            <a:off x="628650" y="2061863"/>
            <a:ext cx="4519414" cy="4031365"/>
          </a:xfrm>
        </p:spPr>
        <p:txBody>
          <a:bodyPr>
            <a:normAutofit fontScale="92500" lnSpcReduction="10000"/>
          </a:bodyPr>
          <a:lstStyle/>
          <a:p>
            <a:pPr algn="just"/>
            <a:r>
              <a:rPr lang="en-US" dirty="0"/>
              <a:t>With regard to the local school conditions</a:t>
            </a:r>
            <a:r>
              <a:rPr lang="en-US" b="1" dirty="0"/>
              <a:t>, all demographic, personnel, financial and spatial factors must be taken into consideration.</a:t>
            </a:r>
            <a:r>
              <a:rPr lang="en-US" dirty="0"/>
              <a:t> Here it is necessary to check which </a:t>
            </a:r>
            <a:r>
              <a:rPr lang="en-US" dirty="0" smtClean="0"/>
              <a:t>potentials </a:t>
            </a:r>
            <a:r>
              <a:rPr lang="en-US" dirty="0"/>
              <a:t>are available in the school and where there are e.g. financial restrictions. For example, on the side of the learners, it is important to know which demographic characteristics are present at the </a:t>
            </a:r>
            <a:r>
              <a:rPr lang="en-US" dirty="0" smtClean="0"/>
              <a:t>school. </a:t>
            </a:r>
          </a:p>
          <a:p>
            <a:pPr algn="just"/>
            <a:endParaRPr lang="en-US" dirty="0" smtClean="0"/>
          </a:p>
          <a:p>
            <a:pPr algn="just"/>
            <a:r>
              <a:rPr lang="en-US" dirty="0" smtClean="0"/>
              <a:t>Sample </a:t>
            </a:r>
            <a:r>
              <a:rPr lang="en-US" dirty="0"/>
              <a:t>questions:</a:t>
            </a:r>
          </a:p>
          <a:p>
            <a:pPr marL="285750" indent="-285750" algn="just">
              <a:buFont typeface="Arial" panose="020B0604020202020204" pitchFamily="34" charset="0"/>
              <a:buChar char="•"/>
            </a:pPr>
            <a:r>
              <a:rPr lang="en-US" dirty="0" smtClean="0"/>
              <a:t>Does </a:t>
            </a:r>
            <a:r>
              <a:rPr lang="en-US" dirty="0"/>
              <a:t>my school have the financial resources to purchase this material?</a:t>
            </a:r>
          </a:p>
          <a:p>
            <a:pPr marL="285750" indent="-285750" algn="just">
              <a:buFont typeface="Arial" panose="020B0604020202020204" pitchFamily="34" charset="0"/>
              <a:buChar char="•"/>
            </a:pPr>
            <a:r>
              <a:rPr lang="en-US" dirty="0" smtClean="0"/>
              <a:t>What </a:t>
            </a:r>
            <a:r>
              <a:rPr lang="en-US" dirty="0"/>
              <a:t>time frame (e.g. 45 min lessons, blocks of double lessons) do I have available to use the material?</a:t>
            </a:r>
          </a:p>
          <a:p>
            <a:pPr algn="just"/>
            <a:r>
              <a:rPr lang="en-US" dirty="0"/>
              <a:t>…</a:t>
            </a:r>
            <a:endParaRPr lang="de-DE" dirty="0"/>
          </a:p>
        </p:txBody>
      </p:sp>
      <p:grpSp>
        <p:nvGrpSpPr>
          <p:cNvPr id="6" name="Gruppieren 5">
            <a:extLst>
              <a:ext uri="{FF2B5EF4-FFF2-40B4-BE49-F238E27FC236}">
                <a16:creationId xmlns:a16="http://schemas.microsoft.com/office/drawing/2014/main" xmlns="" id="{017B28A6-2B18-47FF-B7FC-47ADE7167858}"/>
              </a:ext>
            </a:extLst>
          </p:cNvPr>
          <p:cNvGrpSpPr/>
          <p:nvPr/>
        </p:nvGrpSpPr>
        <p:grpSpPr>
          <a:xfrm>
            <a:off x="5076056" y="1537192"/>
            <a:ext cx="3901310" cy="1836354"/>
            <a:chOff x="5092849" y="3696493"/>
            <a:chExt cx="3901310" cy="1836354"/>
          </a:xfrm>
        </p:grpSpPr>
        <p:grpSp>
          <p:nvGrpSpPr>
            <p:cNvPr id="7" name="Gruppieren 6">
              <a:extLst>
                <a:ext uri="{FF2B5EF4-FFF2-40B4-BE49-F238E27FC236}">
                  <a16:creationId xmlns:a16="http://schemas.microsoft.com/office/drawing/2014/main" xmlns="" id="{E1518BD1-8D29-4068-8979-5532F7448AAD}"/>
                </a:ext>
              </a:extLst>
            </p:cNvPr>
            <p:cNvGrpSpPr/>
            <p:nvPr/>
          </p:nvGrpSpPr>
          <p:grpSpPr>
            <a:xfrm>
              <a:off x="5092849" y="3696493"/>
              <a:ext cx="3901310" cy="1836354"/>
              <a:chOff x="125780" y="1484784"/>
              <a:chExt cx="8884563" cy="4523390"/>
            </a:xfrm>
          </p:grpSpPr>
          <p:sp>
            <p:nvSpPr>
              <p:cNvPr id="10" name="Rechteck 9">
                <a:extLst>
                  <a:ext uri="{FF2B5EF4-FFF2-40B4-BE49-F238E27FC236}">
                    <a16:creationId xmlns:a16="http://schemas.microsoft.com/office/drawing/2014/main" xmlns="" id="{A50743A8-74E3-4C2C-8C8F-F2B79748842D}"/>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019E2A55-4CAA-45FD-9A36-B883553913D8}"/>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CB80ED1A-A881-4256-A564-9672AFF9ACC7}"/>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AEE1EEB8-8B4A-41F5-94DB-F7C31777AD61}"/>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128EB72F-9F13-4844-B54D-852BC9C92AB7}"/>
                  </a:ext>
                </a:extLst>
              </p:cNvPr>
              <p:cNvSpPr/>
              <p:nvPr/>
            </p:nvSpPr>
            <p:spPr>
              <a:xfrm flipH="1">
                <a:off x="4594570" y="1636055"/>
                <a:ext cx="4297908" cy="2086303"/>
              </a:xfrm>
              <a:prstGeom prst="rtTriangle">
                <a:avLst/>
              </a:prstGeom>
              <a:solidFill>
                <a:srgbClr val="8AC43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502AADDF-18FA-49F2-8759-610DD7803D75}"/>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262F6C97-EE80-48F9-943D-0874DCFB369C}"/>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7" name="Textfeld 16">
                <a:extLst>
                  <a:ext uri="{FF2B5EF4-FFF2-40B4-BE49-F238E27FC236}">
                    <a16:creationId xmlns:a16="http://schemas.microsoft.com/office/drawing/2014/main" xmlns="" id="{78F93162-7C22-4439-8AEC-DA32651B262D}"/>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0115D618-4078-4021-AAC5-FD67C4448F60}"/>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9" name="Textfeld 18">
                <a:extLst>
                  <a:ext uri="{FF2B5EF4-FFF2-40B4-BE49-F238E27FC236}">
                    <a16:creationId xmlns:a16="http://schemas.microsoft.com/office/drawing/2014/main" xmlns="" id="{753254B6-30BC-49D9-A8DC-376DD6D81D04}"/>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0" name="Textfeld 19">
                <a:extLst>
                  <a:ext uri="{FF2B5EF4-FFF2-40B4-BE49-F238E27FC236}">
                    <a16:creationId xmlns:a16="http://schemas.microsoft.com/office/drawing/2014/main" xmlns="" id="{FE13DEE0-2780-445E-B29D-56CD3FD70AC5}"/>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1" name="Textfeld 20">
                <a:extLst>
                  <a:ext uri="{FF2B5EF4-FFF2-40B4-BE49-F238E27FC236}">
                    <a16:creationId xmlns:a16="http://schemas.microsoft.com/office/drawing/2014/main" xmlns="" id="{3B48257D-367B-4E70-9EED-36D9D620407D}"/>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2" name="Ellipse 21">
                <a:extLst>
                  <a:ext uri="{FF2B5EF4-FFF2-40B4-BE49-F238E27FC236}">
                    <a16:creationId xmlns:a16="http://schemas.microsoft.com/office/drawing/2014/main" xmlns="" id="{39B4DB84-D03B-467C-8DBA-83E8E27621D8}"/>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3" name="Ellipse 22">
                <a:extLst>
                  <a:ext uri="{FF2B5EF4-FFF2-40B4-BE49-F238E27FC236}">
                    <a16:creationId xmlns:a16="http://schemas.microsoft.com/office/drawing/2014/main" xmlns="" id="{7706B6B3-C10E-4764-ACCC-297676C7517C}"/>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4" name="Textfeld 23">
                <a:extLst>
                  <a:ext uri="{FF2B5EF4-FFF2-40B4-BE49-F238E27FC236}">
                    <a16:creationId xmlns:a16="http://schemas.microsoft.com/office/drawing/2014/main" xmlns="" id="{DD2A8F5A-A070-4704-BAA7-57AD035ACD10}"/>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5" name="Textfeld 24">
                <a:extLst>
                  <a:ext uri="{FF2B5EF4-FFF2-40B4-BE49-F238E27FC236}">
                    <a16:creationId xmlns:a16="http://schemas.microsoft.com/office/drawing/2014/main" xmlns="" id="{9010289C-46DC-43A7-AE13-39A3EC44B911}"/>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6" name="Textfeld 25">
                <a:extLst>
                  <a:ext uri="{FF2B5EF4-FFF2-40B4-BE49-F238E27FC236}">
                    <a16:creationId xmlns:a16="http://schemas.microsoft.com/office/drawing/2014/main" xmlns="" id="{96C1D9FA-2F9F-460B-98B7-F5CDB3D707E2}"/>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7" name="Textfeld 26">
                <a:extLst>
                  <a:ext uri="{FF2B5EF4-FFF2-40B4-BE49-F238E27FC236}">
                    <a16:creationId xmlns:a16="http://schemas.microsoft.com/office/drawing/2014/main" xmlns="" id="{0BC36DC8-BB65-4642-AA51-D47832038A46}"/>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8" name="Gleichschenkliges Dreieck 27">
                <a:extLst>
                  <a:ext uri="{FF2B5EF4-FFF2-40B4-BE49-F238E27FC236}">
                    <a16:creationId xmlns:a16="http://schemas.microsoft.com/office/drawing/2014/main" xmlns="" id="{7442E536-0DC8-40EE-A7FD-524CBF78FAE8}"/>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E9B1FEFF-2274-4326-AACC-C9DC2C783D48}"/>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5BEC0542-26E1-4EEA-B8FB-43961AFE2AD8}"/>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8" name="Gleichschenkliges Dreieck 7">
              <a:extLst>
                <a:ext uri="{FF2B5EF4-FFF2-40B4-BE49-F238E27FC236}">
                  <a16:creationId xmlns:a16="http://schemas.microsoft.com/office/drawing/2014/main" xmlns="" id="{0EF78F70-2615-4928-8941-993241048C9D}"/>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9" name="Rechteck 8">
              <a:extLst>
                <a:ext uri="{FF2B5EF4-FFF2-40B4-BE49-F238E27FC236}">
                  <a16:creationId xmlns:a16="http://schemas.microsoft.com/office/drawing/2014/main" xmlns="" id="{D21DB1CC-BA19-4F2D-A550-044B40590E53}"/>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99948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Individual needs</a:t>
            </a:r>
          </a:p>
          <a:p>
            <a:endParaRPr lang="de-DE" dirty="0"/>
          </a:p>
        </p:txBody>
      </p:sp>
      <p:sp>
        <p:nvSpPr>
          <p:cNvPr id="4" name="Inhaltsplatzhalter 3"/>
          <p:cNvSpPr>
            <a:spLocks noGrp="1"/>
          </p:cNvSpPr>
          <p:nvPr>
            <p:ph idx="13"/>
          </p:nvPr>
        </p:nvSpPr>
        <p:spPr>
          <a:xfrm>
            <a:off x="628650" y="2061863"/>
            <a:ext cx="4427584" cy="4031365"/>
          </a:xfrm>
        </p:spPr>
        <p:txBody>
          <a:bodyPr>
            <a:normAutofit/>
          </a:bodyPr>
          <a:lstStyle/>
          <a:p>
            <a:pPr algn="just"/>
            <a:r>
              <a:rPr lang="en-US" sz="1200" b="1" dirty="0"/>
              <a:t>On the learners' side, e.g. previous knowledge, previous experience and motivation must be taken into account. </a:t>
            </a:r>
            <a:r>
              <a:rPr lang="en-US" sz="1200" dirty="0"/>
              <a:t>Only if the material ties in with previous knowledge can there be good learning success. Piaget's work on cognitive development is also highly relevant here. In addition, taking previous knowledge into account avoids frustration on the part of the child. In addition to prior </a:t>
            </a:r>
            <a:r>
              <a:rPr lang="en-US" sz="1200" b="1" dirty="0"/>
              <a:t>knowledge, motivational challenges must also be taken into </a:t>
            </a:r>
            <a:r>
              <a:rPr lang="en-US" sz="1200" b="1" dirty="0" smtClean="0"/>
              <a:t>account. On </a:t>
            </a:r>
            <a:r>
              <a:rPr lang="en-US" sz="1200" b="1" dirty="0"/>
              <a:t>the teacher's side, it should be reflected which competences, abilities and skills are available, i.e. in the sense of resources that can be brought into the work.</a:t>
            </a:r>
          </a:p>
          <a:p>
            <a:pPr algn="just"/>
            <a:endParaRPr lang="en-US" sz="1200" dirty="0"/>
          </a:p>
          <a:p>
            <a:pPr algn="just"/>
            <a:r>
              <a:rPr lang="en-US" sz="1200" dirty="0"/>
              <a:t>Sample questions:</a:t>
            </a:r>
          </a:p>
          <a:p>
            <a:pPr marL="285750" indent="-285750" algn="just">
              <a:buFont typeface="Arial" panose="020B0604020202020204" pitchFamily="34" charset="0"/>
              <a:buChar char="•"/>
            </a:pPr>
            <a:r>
              <a:rPr lang="en-US" sz="1200" dirty="0" smtClean="0"/>
              <a:t>What </a:t>
            </a:r>
            <a:r>
              <a:rPr lang="en-US" sz="1200" dirty="0"/>
              <a:t>are the initial competences of the pupils?</a:t>
            </a:r>
          </a:p>
          <a:p>
            <a:pPr marL="285750" indent="-285750" algn="just">
              <a:buFont typeface="Arial" panose="020B0604020202020204" pitchFamily="34" charset="0"/>
              <a:buChar char="•"/>
            </a:pPr>
            <a:r>
              <a:rPr lang="en-US" sz="1200" dirty="0" smtClean="0"/>
              <a:t>What </a:t>
            </a:r>
            <a:r>
              <a:rPr lang="en-US" sz="1200" dirty="0"/>
              <a:t>are the needs and requirements of my pupils?</a:t>
            </a:r>
          </a:p>
          <a:p>
            <a:pPr marL="285750" indent="-285750" algn="just">
              <a:buFont typeface="Arial" panose="020B0604020202020204" pitchFamily="34" charset="0"/>
              <a:buChar char="•"/>
            </a:pPr>
            <a:r>
              <a:rPr lang="en-US" sz="1200" dirty="0" smtClean="0"/>
              <a:t>What </a:t>
            </a:r>
            <a:r>
              <a:rPr lang="en-US" sz="1200" dirty="0"/>
              <a:t>language skills do my pupils have?</a:t>
            </a:r>
          </a:p>
          <a:p>
            <a:pPr marL="285750" indent="-285750" algn="just">
              <a:buFont typeface="Arial" panose="020B0604020202020204" pitchFamily="34" charset="0"/>
              <a:buChar char="•"/>
            </a:pPr>
            <a:r>
              <a:rPr lang="en-US" sz="1200" dirty="0" smtClean="0"/>
              <a:t>What </a:t>
            </a:r>
            <a:r>
              <a:rPr lang="en-US" sz="1200" dirty="0"/>
              <a:t>cultural background do my pupils have?</a:t>
            </a:r>
          </a:p>
          <a:p>
            <a:pPr algn="just"/>
            <a:r>
              <a:rPr lang="en-US" sz="1200" dirty="0"/>
              <a:t>…</a:t>
            </a:r>
            <a:endParaRPr lang="de-DE" sz="1200" dirty="0"/>
          </a:p>
        </p:txBody>
      </p:sp>
      <p:grpSp>
        <p:nvGrpSpPr>
          <p:cNvPr id="6" name="Gruppieren 5">
            <a:extLst>
              <a:ext uri="{FF2B5EF4-FFF2-40B4-BE49-F238E27FC236}">
                <a16:creationId xmlns:a16="http://schemas.microsoft.com/office/drawing/2014/main" xmlns="" id="{4DB8015C-2AB6-4A97-8CCD-EB1469FD955E}"/>
              </a:ext>
            </a:extLst>
          </p:cNvPr>
          <p:cNvGrpSpPr/>
          <p:nvPr/>
        </p:nvGrpSpPr>
        <p:grpSpPr>
          <a:xfrm>
            <a:off x="5076056" y="1537192"/>
            <a:ext cx="3901310" cy="1836354"/>
            <a:chOff x="5092849" y="3696493"/>
            <a:chExt cx="3901310" cy="1836354"/>
          </a:xfrm>
        </p:grpSpPr>
        <p:grpSp>
          <p:nvGrpSpPr>
            <p:cNvPr id="7" name="Gruppieren 6">
              <a:extLst>
                <a:ext uri="{FF2B5EF4-FFF2-40B4-BE49-F238E27FC236}">
                  <a16:creationId xmlns:a16="http://schemas.microsoft.com/office/drawing/2014/main" xmlns="" id="{8AC421B8-D80D-45CF-BE96-D7DC84661B4E}"/>
                </a:ext>
              </a:extLst>
            </p:cNvPr>
            <p:cNvGrpSpPr/>
            <p:nvPr/>
          </p:nvGrpSpPr>
          <p:grpSpPr>
            <a:xfrm>
              <a:off x="5092849" y="3696493"/>
              <a:ext cx="3901310" cy="1836354"/>
              <a:chOff x="125780" y="1484784"/>
              <a:chExt cx="8884563" cy="4523390"/>
            </a:xfrm>
          </p:grpSpPr>
          <p:sp>
            <p:nvSpPr>
              <p:cNvPr id="10" name="Rechteck 9">
                <a:extLst>
                  <a:ext uri="{FF2B5EF4-FFF2-40B4-BE49-F238E27FC236}">
                    <a16:creationId xmlns:a16="http://schemas.microsoft.com/office/drawing/2014/main" xmlns="" id="{5C552EB9-A026-4E24-A06D-52A4619FC231}"/>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B517E9D6-41C8-4867-A152-EB3B3DB78CA9}"/>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B048328D-6FC5-4FA2-B821-EE4CFA77D1A9}"/>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A4CE0832-7F2D-45B9-8460-F33B9CB1B84E}"/>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7713F3B0-333C-4F80-8631-4B595B20B898}"/>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E42F5E36-539D-4D66-89D7-2A647BE22048}"/>
                  </a:ext>
                </a:extLst>
              </p:cNvPr>
              <p:cNvSpPr/>
              <p:nvPr/>
            </p:nvSpPr>
            <p:spPr>
              <a:xfrm flipH="1" flipV="1">
                <a:off x="4594568" y="3735928"/>
                <a:ext cx="4297908" cy="2086303"/>
              </a:xfrm>
              <a:prstGeom prst="rtTriangle">
                <a:avLst/>
              </a:prstGeom>
              <a:solidFill>
                <a:srgbClr val="8AC43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8B842667-ED65-43F7-A326-E989258E4A73}"/>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7" name="Textfeld 16">
                <a:extLst>
                  <a:ext uri="{FF2B5EF4-FFF2-40B4-BE49-F238E27FC236}">
                    <a16:creationId xmlns:a16="http://schemas.microsoft.com/office/drawing/2014/main" xmlns="" id="{576B0475-7E65-4124-B2BE-1C6897828F33}"/>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9F6710D7-9949-456C-928D-0375931464A7}"/>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9" name="Textfeld 18">
                <a:extLst>
                  <a:ext uri="{FF2B5EF4-FFF2-40B4-BE49-F238E27FC236}">
                    <a16:creationId xmlns:a16="http://schemas.microsoft.com/office/drawing/2014/main" xmlns="" id="{FE5AD074-089A-4495-A169-FC39A12D3A7B}"/>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0" name="Textfeld 19">
                <a:extLst>
                  <a:ext uri="{FF2B5EF4-FFF2-40B4-BE49-F238E27FC236}">
                    <a16:creationId xmlns:a16="http://schemas.microsoft.com/office/drawing/2014/main" xmlns="" id="{D96B1C68-1638-4229-8792-0F12C0846A41}"/>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1" name="Textfeld 20">
                <a:extLst>
                  <a:ext uri="{FF2B5EF4-FFF2-40B4-BE49-F238E27FC236}">
                    <a16:creationId xmlns:a16="http://schemas.microsoft.com/office/drawing/2014/main" xmlns="" id="{3413EC2C-F197-40D0-BEA5-5B28FE09E01A}"/>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2" name="Ellipse 21">
                <a:extLst>
                  <a:ext uri="{FF2B5EF4-FFF2-40B4-BE49-F238E27FC236}">
                    <a16:creationId xmlns:a16="http://schemas.microsoft.com/office/drawing/2014/main" xmlns="" id="{D731AE32-28ED-42F7-B1E2-669D45AC53E3}"/>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3" name="Ellipse 22">
                <a:extLst>
                  <a:ext uri="{FF2B5EF4-FFF2-40B4-BE49-F238E27FC236}">
                    <a16:creationId xmlns:a16="http://schemas.microsoft.com/office/drawing/2014/main" xmlns="" id="{B8F9624A-C2AF-407E-BE8E-F72111D0E1A4}"/>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4" name="Textfeld 23">
                <a:extLst>
                  <a:ext uri="{FF2B5EF4-FFF2-40B4-BE49-F238E27FC236}">
                    <a16:creationId xmlns:a16="http://schemas.microsoft.com/office/drawing/2014/main" xmlns="" id="{5D5C8574-C24F-4765-8495-152C74C114D1}"/>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5" name="Textfeld 24">
                <a:extLst>
                  <a:ext uri="{FF2B5EF4-FFF2-40B4-BE49-F238E27FC236}">
                    <a16:creationId xmlns:a16="http://schemas.microsoft.com/office/drawing/2014/main" xmlns="" id="{93AB173D-282D-4E7A-876E-286747EB3CA1}"/>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6" name="Textfeld 25">
                <a:extLst>
                  <a:ext uri="{FF2B5EF4-FFF2-40B4-BE49-F238E27FC236}">
                    <a16:creationId xmlns:a16="http://schemas.microsoft.com/office/drawing/2014/main" xmlns="" id="{07747E8E-7E5E-4418-AC0B-58B042B8CE2D}"/>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7" name="Textfeld 26">
                <a:extLst>
                  <a:ext uri="{FF2B5EF4-FFF2-40B4-BE49-F238E27FC236}">
                    <a16:creationId xmlns:a16="http://schemas.microsoft.com/office/drawing/2014/main" xmlns="" id="{410202C5-0A73-4978-851A-3174511889F2}"/>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8" name="Gleichschenkliges Dreieck 27">
                <a:extLst>
                  <a:ext uri="{FF2B5EF4-FFF2-40B4-BE49-F238E27FC236}">
                    <a16:creationId xmlns:a16="http://schemas.microsoft.com/office/drawing/2014/main" xmlns="" id="{841371EF-10D5-4F42-97F0-4527FCD93CCD}"/>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DAED48E2-CEB7-43FB-B031-C9DDF1A57B41}"/>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65A933D7-8144-4E2E-BB1E-DEE2AAF1438D}"/>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8" name="Gleichschenkliges Dreieck 7">
              <a:extLst>
                <a:ext uri="{FF2B5EF4-FFF2-40B4-BE49-F238E27FC236}">
                  <a16:creationId xmlns:a16="http://schemas.microsoft.com/office/drawing/2014/main" xmlns="" id="{19B972D1-0D6D-45A8-9C53-919BEE26F83C}"/>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9" name="Rechteck 8">
              <a:extLst>
                <a:ext uri="{FF2B5EF4-FFF2-40B4-BE49-F238E27FC236}">
                  <a16:creationId xmlns:a16="http://schemas.microsoft.com/office/drawing/2014/main" xmlns="" id="{B077BD2B-AAAA-43C0-B334-EB66C2F6A4A8}"/>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30676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Empirical evidence</a:t>
            </a:r>
          </a:p>
          <a:p>
            <a:endParaRPr lang="de-DE" dirty="0"/>
          </a:p>
        </p:txBody>
      </p:sp>
      <p:sp>
        <p:nvSpPr>
          <p:cNvPr id="4" name="Inhaltsplatzhalter 3"/>
          <p:cNvSpPr>
            <a:spLocks noGrp="1"/>
          </p:cNvSpPr>
          <p:nvPr>
            <p:ph idx="13"/>
          </p:nvPr>
        </p:nvSpPr>
        <p:spPr>
          <a:xfrm>
            <a:off x="628650" y="2061863"/>
            <a:ext cx="4519414" cy="4031365"/>
          </a:xfrm>
        </p:spPr>
        <p:txBody>
          <a:bodyPr>
            <a:normAutofit fontScale="92500" lnSpcReduction="10000"/>
          </a:bodyPr>
          <a:lstStyle/>
          <a:p>
            <a:pPr algn="just"/>
            <a:r>
              <a:rPr lang="en-US" dirty="0"/>
              <a:t>The material should also take empirical findings into account and be evidence-based. This includes that an overview of empirical studies on the teaching material should be made first. Furthermore, the experiences and evaluations of colleagues should also be taken into account.</a:t>
            </a:r>
          </a:p>
          <a:p>
            <a:pPr algn="just"/>
            <a:endParaRPr lang="en-US" dirty="0"/>
          </a:p>
          <a:p>
            <a:pPr algn="just"/>
            <a:r>
              <a:rPr lang="en-US" dirty="0"/>
              <a:t>Sample questions:</a:t>
            </a:r>
          </a:p>
          <a:p>
            <a:pPr marL="285750" indent="-285750" algn="just">
              <a:buFont typeface="Arial" panose="020B0604020202020204" pitchFamily="34" charset="0"/>
              <a:buChar char="•"/>
            </a:pPr>
            <a:r>
              <a:rPr lang="en-US" dirty="0" smtClean="0"/>
              <a:t>What </a:t>
            </a:r>
            <a:r>
              <a:rPr lang="en-US" dirty="0"/>
              <a:t>empirical studies are there on the teaching material?</a:t>
            </a:r>
          </a:p>
          <a:p>
            <a:pPr marL="285750" indent="-285750" algn="just">
              <a:buFont typeface="Arial" panose="020B0604020202020204" pitchFamily="34" charset="0"/>
              <a:buChar char="•"/>
            </a:pPr>
            <a:r>
              <a:rPr lang="en-US" dirty="0" smtClean="0"/>
              <a:t>What </a:t>
            </a:r>
            <a:r>
              <a:rPr lang="en-US" dirty="0"/>
              <a:t>evaluations of comparable materials are available?</a:t>
            </a:r>
          </a:p>
          <a:p>
            <a:pPr marL="285750" indent="-285750" algn="just">
              <a:buFont typeface="Arial" panose="020B0604020202020204" pitchFamily="34" charset="0"/>
              <a:buChar char="•"/>
            </a:pPr>
            <a:r>
              <a:rPr lang="en-US" dirty="0" smtClean="0"/>
              <a:t>What </a:t>
            </a:r>
            <a:r>
              <a:rPr lang="en-US" dirty="0"/>
              <a:t>experiences can be drawn from other learning groups, classes or schools?</a:t>
            </a:r>
          </a:p>
          <a:p>
            <a:pPr algn="just"/>
            <a:endParaRPr lang="en-US" dirty="0"/>
          </a:p>
          <a:p>
            <a:pPr algn="just"/>
            <a:r>
              <a:rPr lang="en-US" dirty="0"/>
              <a:t>…</a:t>
            </a:r>
          </a:p>
        </p:txBody>
      </p:sp>
      <p:grpSp>
        <p:nvGrpSpPr>
          <p:cNvPr id="7" name="Gruppieren 6">
            <a:extLst>
              <a:ext uri="{FF2B5EF4-FFF2-40B4-BE49-F238E27FC236}">
                <a16:creationId xmlns:a16="http://schemas.microsoft.com/office/drawing/2014/main" xmlns="" id="{226C4DE4-714C-4A5E-B597-635271841324}"/>
              </a:ext>
            </a:extLst>
          </p:cNvPr>
          <p:cNvGrpSpPr/>
          <p:nvPr/>
        </p:nvGrpSpPr>
        <p:grpSpPr>
          <a:xfrm>
            <a:off x="5076056" y="1537192"/>
            <a:ext cx="3901310" cy="1836354"/>
            <a:chOff x="5092849" y="3696493"/>
            <a:chExt cx="3901310" cy="1836354"/>
          </a:xfrm>
        </p:grpSpPr>
        <p:grpSp>
          <p:nvGrpSpPr>
            <p:cNvPr id="8" name="Gruppieren 7">
              <a:extLst>
                <a:ext uri="{FF2B5EF4-FFF2-40B4-BE49-F238E27FC236}">
                  <a16:creationId xmlns:a16="http://schemas.microsoft.com/office/drawing/2014/main" xmlns="" id="{CFD7C4BE-25E7-46A6-ABFC-129918CED2DE}"/>
                </a:ext>
              </a:extLst>
            </p:cNvPr>
            <p:cNvGrpSpPr/>
            <p:nvPr/>
          </p:nvGrpSpPr>
          <p:grpSpPr>
            <a:xfrm>
              <a:off x="5092849" y="3696493"/>
              <a:ext cx="3901310" cy="1836354"/>
              <a:chOff x="125780" y="1484784"/>
              <a:chExt cx="8884563" cy="4523390"/>
            </a:xfrm>
          </p:grpSpPr>
          <p:sp>
            <p:nvSpPr>
              <p:cNvPr id="11" name="Rechteck 10">
                <a:extLst>
                  <a:ext uri="{FF2B5EF4-FFF2-40B4-BE49-F238E27FC236}">
                    <a16:creationId xmlns:a16="http://schemas.microsoft.com/office/drawing/2014/main" xmlns="" id="{3CFC5F11-91A7-49D4-A3A7-A933910D096A}"/>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xmlns="" id="{80A692EE-D7F5-43FF-A1E9-E08EDCFEC8D7}"/>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5A687066-BCDF-4F27-A687-FFA62067E69D}"/>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A6B16F1D-7CC2-47B6-8D1E-691CDD949493}"/>
                  </a:ext>
                </a:extLst>
              </p:cNvPr>
              <p:cNvSpPr/>
              <p:nvPr/>
            </p:nvSpPr>
            <p:spPr>
              <a:xfrm flipV="1">
                <a:off x="251521" y="3729641"/>
                <a:ext cx="4297908" cy="2086303"/>
              </a:xfrm>
              <a:prstGeom prst="rtTriangle">
                <a:avLst/>
              </a:prstGeom>
              <a:solidFill>
                <a:srgbClr val="8AC43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F4630290-754F-4851-89DD-8633F76D4BD1}"/>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winkliges Dreieck 15">
                <a:extLst>
                  <a:ext uri="{FF2B5EF4-FFF2-40B4-BE49-F238E27FC236}">
                    <a16:creationId xmlns:a16="http://schemas.microsoft.com/office/drawing/2014/main" xmlns="" id="{2839B4AD-17D4-419B-AD85-A80AAEC51CD6}"/>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a:extLst>
                  <a:ext uri="{FF2B5EF4-FFF2-40B4-BE49-F238E27FC236}">
                    <a16:creationId xmlns:a16="http://schemas.microsoft.com/office/drawing/2014/main" xmlns="" id="{054D3C7A-5FFD-40F5-9429-283D22681A5F}"/>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4C8EA230-A054-4AE8-83DF-A37D2B3B9D0E}"/>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9" name="Textfeld 18">
                <a:extLst>
                  <a:ext uri="{FF2B5EF4-FFF2-40B4-BE49-F238E27FC236}">
                    <a16:creationId xmlns:a16="http://schemas.microsoft.com/office/drawing/2014/main" xmlns="" id="{AACEFC09-BF02-4842-951A-F71C04DB3713}"/>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20" name="Textfeld 19">
                <a:extLst>
                  <a:ext uri="{FF2B5EF4-FFF2-40B4-BE49-F238E27FC236}">
                    <a16:creationId xmlns:a16="http://schemas.microsoft.com/office/drawing/2014/main" xmlns="" id="{C81F747D-3476-4450-883C-065648FB6366}"/>
                  </a:ext>
                </a:extLst>
              </p:cNvPr>
              <p:cNvSpPr txBox="1"/>
              <p:nvPr/>
            </p:nvSpPr>
            <p:spPr>
              <a:xfrm>
                <a:off x="146196" y="4039383"/>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1" name="Textfeld 20">
                <a:extLst>
                  <a:ext uri="{FF2B5EF4-FFF2-40B4-BE49-F238E27FC236}">
                    <a16:creationId xmlns:a16="http://schemas.microsoft.com/office/drawing/2014/main" xmlns="" id="{C6B10083-37B2-4935-9647-5665E28518BE}"/>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2" name="Textfeld 21">
                <a:extLst>
                  <a:ext uri="{FF2B5EF4-FFF2-40B4-BE49-F238E27FC236}">
                    <a16:creationId xmlns:a16="http://schemas.microsoft.com/office/drawing/2014/main" xmlns="" id="{A476B657-824C-471E-9F66-B9FE4A34CDA6}"/>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3" name="Ellipse 22">
                <a:extLst>
                  <a:ext uri="{FF2B5EF4-FFF2-40B4-BE49-F238E27FC236}">
                    <a16:creationId xmlns:a16="http://schemas.microsoft.com/office/drawing/2014/main" xmlns="" id="{87092E65-E6A1-4196-824A-B5BF669609F3}"/>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4" name="Ellipse 23">
                <a:extLst>
                  <a:ext uri="{FF2B5EF4-FFF2-40B4-BE49-F238E27FC236}">
                    <a16:creationId xmlns:a16="http://schemas.microsoft.com/office/drawing/2014/main" xmlns="" id="{2F133E7D-954A-4285-BB79-652D194EC0F9}"/>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5" name="Textfeld 24">
                <a:extLst>
                  <a:ext uri="{FF2B5EF4-FFF2-40B4-BE49-F238E27FC236}">
                    <a16:creationId xmlns:a16="http://schemas.microsoft.com/office/drawing/2014/main" xmlns="" id="{51FA3125-4393-4531-9346-5528E5E5BACF}"/>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6" name="Textfeld 25">
                <a:extLst>
                  <a:ext uri="{FF2B5EF4-FFF2-40B4-BE49-F238E27FC236}">
                    <a16:creationId xmlns:a16="http://schemas.microsoft.com/office/drawing/2014/main" xmlns="" id="{CF0571E9-2EF5-4C75-B3BB-FD9AAF8107B1}"/>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7" name="Textfeld 26">
                <a:extLst>
                  <a:ext uri="{FF2B5EF4-FFF2-40B4-BE49-F238E27FC236}">
                    <a16:creationId xmlns:a16="http://schemas.microsoft.com/office/drawing/2014/main" xmlns="" id="{39C0D2CC-7BDE-49E5-8A42-6DF6901B23E9}"/>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8" name="Textfeld 27">
                <a:extLst>
                  <a:ext uri="{FF2B5EF4-FFF2-40B4-BE49-F238E27FC236}">
                    <a16:creationId xmlns:a16="http://schemas.microsoft.com/office/drawing/2014/main" xmlns="" id="{797AD7CD-294F-4105-9EDF-AF448278D73E}"/>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9" name="Gleichschenkliges Dreieck 28">
                <a:extLst>
                  <a:ext uri="{FF2B5EF4-FFF2-40B4-BE49-F238E27FC236}">
                    <a16:creationId xmlns:a16="http://schemas.microsoft.com/office/drawing/2014/main" xmlns="" id="{FEA0E2E5-21ED-466A-8B10-D09B11E3D07C}"/>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052D2ED1-9844-4834-BD8A-C024B344F035}"/>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1" name="Gleichschenkliges Dreieck 30">
                <a:extLst>
                  <a:ext uri="{FF2B5EF4-FFF2-40B4-BE49-F238E27FC236}">
                    <a16:creationId xmlns:a16="http://schemas.microsoft.com/office/drawing/2014/main" xmlns="" id="{1ADCCA32-A464-4204-BD6F-C57F6F04C033}"/>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9" name="Gleichschenkliges Dreieck 8">
              <a:extLst>
                <a:ext uri="{FF2B5EF4-FFF2-40B4-BE49-F238E27FC236}">
                  <a16:creationId xmlns:a16="http://schemas.microsoft.com/office/drawing/2014/main" xmlns="" id="{30DD842F-24DB-45E4-82DC-95DC2D986A23}"/>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10" name="Rechteck 9">
              <a:extLst>
                <a:ext uri="{FF2B5EF4-FFF2-40B4-BE49-F238E27FC236}">
                  <a16:creationId xmlns:a16="http://schemas.microsoft.com/office/drawing/2014/main" xmlns="" id="{A28F6DF3-1504-44E3-83F2-50486944DCD4}"/>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988744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Scientific theories and concepts</a:t>
            </a:r>
          </a:p>
          <a:p>
            <a:endParaRPr lang="de-DE" dirty="0"/>
          </a:p>
        </p:txBody>
      </p:sp>
      <p:sp>
        <p:nvSpPr>
          <p:cNvPr id="4" name="Inhaltsplatzhalter 3"/>
          <p:cNvSpPr>
            <a:spLocks noGrp="1"/>
          </p:cNvSpPr>
          <p:nvPr>
            <p:ph idx="13"/>
          </p:nvPr>
        </p:nvSpPr>
        <p:spPr>
          <a:xfrm>
            <a:off x="628650" y="2061863"/>
            <a:ext cx="4519414" cy="4031365"/>
          </a:xfrm>
        </p:spPr>
        <p:txBody>
          <a:bodyPr>
            <a:normAutofit/>
          </a:bodyPr>
          <a:lstStyle/>
          <a:p>
            <a:pPr algn="just"/>
            <a:r>
              <a:rPr lang="en-US" dirty="0"/>
              <a:t>T</a:t>
            </a:r>
            <a:r>
              <a:rPr lang="en-US" dirty="0" smtClean="0"/>
              <a:t>he </a:t>
            </a:r>
            <a:r>
              <a:rPr lang="en-US" dirty="0"/>
              <a:t>material should incorporate the latest scientific theories and concepts. The relevant sciences are to be determined on a case-by-case basis, but generally include, for example, the sciences (mathematics, languages, etc.), didactics and pedagogy/educational science; furthermore, the findings of educational psychology are also highly relevant. Findings on the design of materials should also be included </a:t>
            </a:r>
            <a:r>
              <a:rPr lang="en-US" dirty="0" smtClean="0"/>
              <a:t>here.</a:t>
            </a:r>
            <a:endParaRPr lang="en-US" dirty="0"/>
          </a:p>
          <a:p>
            <a:pPr algn="just"/>
            <a:endParaRPr lang="en-US" dirty="0"/>
          </a:p>
          <a:p>
            <a:pPr algn="just"/>
            <a:r>
              <a:rPr lang="en-US" dirty="0"/>
              <a:t>Sample questions:</a:t>
            </a:r>
          </a:p>
          <a:p>
            <a:pPr marL="285750" indent="-285750" algn="just">
              <a:buFont typeface="Arial" panose="020B0604020202020204" pitchFamily="34" charset="0"/>
              <a:buChar char="•"/>
            </a:pPr>
            <a:r>
              <a:rPr lang="en-US" dirty="0" smtClean="0"/>
              <a:t>Which </a:t>
            </a:r>
            <a:r>
              <a:rPr lang="en-US" dirty="0"/>
              <a:t>subject areas are the focus of the material?</a:t>
            </a:r>
          </a:p>
        </p:txBody>
      </p:sp>
      <p:grpSp>
        <p:nvGrpSpPr>
          <p:cNvPr id="7" name="Gruppieren 6">
            <a:extLst>
              <a:ext uri="{FF2B5EF4-FFF2-40B4-BE49-F238E27FC236}">
                <a16:creationId xmlns:a16="http://schemas.microsoft.com/office/drawing/2014/main" xmlns="" id="{3504E5AA-6C9B-40BC-B776-64771D9598EE}"/>
              </a:ext>
            </a:extLst>
          </p:cNvPr>
          <p:cNvGrpSpPr/>
          <p:nvPr/>
        </p:nvGrpSpPr>
        <p:grpSpPr>
          <a:xfrm>
            <a:off x="5076056" y="1537192"/>
            <a:ext cx="3901310" cy="1836354"/>
            <a:chOff x="5092849" y="3696493"/>
            <a:chExt cx="3901310" cy="1836354"/>
          </a:xfrm>
        </p:grpSpPr>
        <p:grpSp>
          <p:nvGrpSpPr>
            <p:cNvPr id="8" name="Gruppieren 7">
              <a:extLst>
                <a:ext uri="{FF2B5EF4-FFF2-40B4-BE49-F238E27FC236}">
                  <a16:creationId xmlns:a16="http://schemas.microsoft.com/office/drawing/2014/main" xmlns="" id="{317FD1E5-CD34-4DDA-A977-845DF9F38ECD}"/>
                </a:ext>
              </a:extLst>
            </p:cNvPr>
            <p:cNvGrpSpPr/>
            <p:nvPr/>
          </p:nvGrpSpPr>
          <p:grpSpPr>
            <a:xfrm>
              <a:off x="5092849" y="3696493"/>
              <a:ext cx="3901310" cy="1836354"/>
              <a:chOff x="125780" y="1484784"/>
              <a:chExt cx="8884563" cy="4523390"/>
            </a:xfrm>
          </p:grpSpPr>
          <p:sp>
            <p:nvSpPr>
              <p:cNvPr id="11" name="Rechteck 10">
                <a:extLst>
                  <a:ext uri="{FF2B5EF4-FFF2-40B4-BE49-F238E27FC236}">
                    <a16:creationId xmlns:a16="http://schemas.microsoft.com/office/drawing/2014/main" xmlns="" id="{943561CB-07CD-4306-A4A6-32A98249163B}"/>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xmlns="" id="{16779F84-F6B5-4B53-ACA6-ECD554BA48DC}"/>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3F694EE3-1CDC-4880-897F-B734CAD852F9}"/>
                  </a:ext>
                </a:extLst>
              </p:cNvPr>
              <p:cNvSpPr/>
              <p:nvPr/>
            </p:nvSpPr>
            <p:spPr>
              <a:xfrm>
                <a:off x="251521" y="1636055"/>
                <a:ext cx="4297908" cy="2086303"/>
              </a:xfrm>
              <a:prstGeom prst="rtTriangle">
                <a:avLst/>
              </a:prstGeom>
              <a:solidFill>
                <a:srgbClr val="8AC43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50AEF8AB-7ED7-4056-BC53-6A1243C161E1}"/>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0BCE1FC6-B69C-4A7C-80AA-F38A52A5B8EF}"/>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winkliges Dreieck 15">
                <a:extLst>
                  <a:ext uri="{FF2B5EF4-FFF2-40B4-BE49-F238E27FC236}">
                    <a16:creationId xmlns:a16="http://schemas.microsoft.com/office/drawing/2014/main" xmlns="" id="{644A6F5F-1660-43F6-B37C-78B24F0BE857}"/>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a:extLst>
                  <a:ext uri="{FF2B5EF4-FFF2-40B4-BE49-F238E27FC236}">
                    <a16:creationId xmlns:a16="http://schemas.microsoft.com/office/drawing/2014/main" xmlns="" id="{90E3E8DA-7E46-45F2-B7C9-BDE033F501DF}"/>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44A18BE0-05AA-48B5-8282-9A0E69C62ECC}"/>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9" name="Textfeld 18">
                <a:extLst>
                  <a:ext uri="{FF2B5EF4-FFF2-40B4-BE49-F238E27FC236}">
                    <a16:creationId xmlns:a16="http://schemas.microsoft.com/office/drawing/2014/main" xmlns="" id="{84598535-E271-47A9-8B5E-3F9F648C9752}"/>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20" name="Textfeld 19">
                <a:extLst>
                  <a:ext uri="{FF2B5EF4-FFF2-40B4-BE49-F238E27FC236}">
                    <a16:creationId xmlns:a16="http://schemas.microsoft.com/office/drawing/2014/main" xmlns="" id="{4112AE24-012E-4A3F-A8D7-7C719B077CA1}"/>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1" name="Textfeld 20">
                <a:extLst>
                  <a:ext uri="{FF2B5EF4-FFF2-40B4-BE49-F238E27FC236}">
                    <a16:creationId xmlns:a16="http://schemas.microsoft.com/office/drawing/2014/main" xmlns="" id="{1DC118F6-BC31-48F4-9134-7D9BFE6404B7}"/>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2" name="Textfeld 21">
                <a:extLst>
                  <a:ext uri="{FF2B5EF4-FFF2-40B4-BE49-F238E27FC236}">
                    <a16:creationId xmlns:a16="http://schemas.microsoft.com/office/drawing/2014/main" xmlns="" id="{3B1F2BE3-35DA-4ECF-9C4C-D82A1AFCD2C1}"/>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3" name="Ellipse 22">
                <a:extLst>
                  <a:ext uri="{FF2B5EF4-FFF2-40B4-BE49-F238E27FC236}">
                    <a16:creationId xmlns:a16="http://schemas.microsoft.com/office/drawing/2014/main" xmlns="" id="{FC3BC329-BD15-413D-8E33-7E883E2F157B}"/>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4" name="Ellipse 23">
                <a:extLst>
                  <a:ext uri="{FF2B5EF4-FFF2-40B4-BE49-F238E27FC236}">
                    <a16:creationId xmlns:a16="http://schemas.microsoft.com/office/drawing/2014/main" xmlns="" id="{5834086F-6F28-442E-8762-5DA5E8DA2E45}"/>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5" name="Textfeld 24">
                <a:extLst>
                  <a:ext uri="{FF2B5EF4-FFF2-40B4-BE49-F238E27FC236}">
                    <a16:creationId xmlns:a16="http://schemas.microsoft.com/office/drawing/2014/main" xmlns="" id="{8E21915D-C3E9-465F-BE89-4718C4044ACE}"/>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6" name="Textfeld 25">
                <a:extLst>
                  <a:ext uri="{FF2B5EF4-FFF2-40B4-BE49-F238E27FC236}">
                    <a16:creationId xmlns:a16="http://schemas.microsoft.com/office/drawing/2014/main" xmlns="" id="{3705F51A-8054-481A-B94A-AD993CE71E63}"/>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7" name="Textfeld 26">
                <a:extLst>
                  <a:ext uri="{FF2B5EF4-FFF2-40B4-BE49-F238E27FC236}">
                    <a16:creationId xmlns:a16="http://schemas.microsoft.com/office/drawing/2014/main" xmlns="" id="{26750DEF-D1E1-44CF-AB2D-388640A5B88D}"/>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8" name="Textfeld 27">
                <a:extLst>
                  <a:ext uri="{FF2B5EF4-FFF2-40B4-BE49-F238E27FC236}">
                    <a16:creationId xmlns:a16="http://schemas.microsoft.com/office/drawing/2014/main" xmlns="" id="{7727C345-48F0-43C6-AF4E-56219B659F75}"/>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9" name="Gleichschenkliges Dreieck 28">
                <a:extLst>
                  <a:ext uri="{FF2B5EF4-FFF2-40B4-BE49-F238E27FC236}">
                    <a16:creationId xmlns:a16="http://schemas.microsoft.com/office/drawing/2014/main" xmlns="" id="{4A964BCD-A075-4F79-8AF4-E121E5BB221D}"/>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6866C11F-0A88-421A-9F4B-C4DE7FD7A685}"/>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1" name="Gleichschenkliges Dreieck 30">
                <a:extLst>
                  <a:ext uri="{FF2B5EF4-FFF2-40B4-BE49-F238E27FC236}">
                    <a16:creationId xmlns:a16="http://schemas.microsoft.com/office/drawing/2014/main" xmlns="" id="{0AEF3080-2904-477B-86F3-F10EB0AB8ADB}"/>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9" name="Gleichschenkliges Dreieck 8">
              <a:extLst>
                <a:ext uri="{FF2B5EF4-FFF2-40B4-BE49-F238E27FC236}">
                  <a16:creationId xmlns:a16="http://schemas.microsoft.com/office/drawing/2014/main" xmlns="" id="{113A90DD-29E1-45AA-8E84-AA6E2935B8CE}"/>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10" name="Rechteck 9">
              <a:extLst>
                <a:ext uri="{FF2B5EF4-FFF2-40B4-BE49-F238E27FC236}">
                  <a16:creationId xmlns:a16="http://schemas.microsoft.com/office/drawing/2014/main" xmlns="" id="{5CE945DB-A262-4834-866D-C98318F5B557}"/>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258340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Steps in the circular process:</a:t>
            </a:r>
          </a:p>
          <a:p>
            <a:endParaRPr lang="de-DE" dirty="0"/>
          </a:p>
        </p:txBody>
      </p:sp>
      <p:sp>
        <p:nvSpPr>
          <p:cNvPr id="4" name="Inhaltsplatzhalter 3"/>
          <p:cNvSpPr>
            <a:spLocks noGrp="1"/>
          </p:cNvSpPr>
          <p:nvPr>
            <p:ph idx="13"/>
          </p:nvPr>
        </p:nvSpPr>
        <p:spPr>
          <a:xfrm>
            <a:off x="628650" y="2061863"/>
            <a:ext cx="4456369" cy="4031365"/>
          </a:xfrm>
        </p:spPr>
        <p:txBody>
          <a:bodyPr>
            <a:normAutofit fontScale="85000" lnSpcReduction="20000"/>
          </a:bodyPr>
          <a:lstStyle/>
          <a:p>
            <a:pPr algn="just"/>
            <a:r>
              <a:rPr lang="en-US" dirty="0"/>
              <a:t>The circular process includes planning, use, evaluation and discussion. Crucial to the understanding of the process is that the process cannot come to an end, but should always continue, after going through the circular process there is a first version that should serve as a starting point for further development activities.</a:t>
            </a:r>
          </a:p>
          <a:p>
            <a:pPr algn="just"/>
            <a:endParaRPr lang="en-US" dirty="0"/>
          </a:p>
          <a:p>
            <a:pPr marL="342900" indent="-342900" algn="just">
              <a:buAutoNum type="arabicPeriod"/>
            </a:pPr>
            <a:r>
              <a:rPr lang="en-US" b="1" dirty="0"/>
              <a:t>Planning: In planning, the aims of the teaching material are determined</a:t>
            </a:r>
            <a:r>
              <a:rPr lang="en-US" dirty="0"/>
              <a:t>. In doing so, attention will have to be paid to school structural, educational policy and school administrative guidelines as well as to the scientific foundation. Furthermore, the goals must be </a:t>
            </a:r>
            <a:r>
              <a:rPr lang="en-US" dirty="0" err="1"/>
              <a:t>individualised</a:t>
            </a:r>
            <a:r>
              <a:rPr lang="en-US" dirty="0"/>
              <a:t> and local school conditions must be taken into account. </a:t>
            </a:r>
          </a:p>
          <a:p>
            <a:pPr marL="342900" indent="-342900" algn="just">
              <a:buAutoNum type="arabicPeriod"/>
            </a:pPr>
            <a:r>
              <a:rPr lang="en-US" b="1" dirty="0"/>
              <a:t>Use: During use, the material is tested in the intended learning setting. </a:t>
            </a:r>
            <a:r>
              <a:rPr lang="en-US" dirty="0"/>
              <a:t>It should be determined which parts of the material should be tested, and the sample must be selected accordingly. Here, the local school conditions mentioned, such as the spatial equipment and individual needs, must be taken into account. </a:t>
            </a:r>
          </a:p>
          <a:p>
            <a:endParaRPr lang="en-US" dirty="0"/>
          </a:p>
          <a:p>
            <a:endParaRPr lang="de-DE" dirty="0"/>
          </a:p>
        </p:txBody>
      </p:sp>
      <p:grpSp>
        <p:nvGrpSpPr>
          <p:cNvPr id="6" name="Gruppieren 5">
            <a:extLst>
              <a:ext uri="{FF2B5EF4-FFF2-40B4-BE49-F238E27FC236}">
                <a16:creationId xmlns:a16="http://schemas.microsoft.com/office/drawing/2014/main" xmlns="" id="{125E19DC-688C-4916-A54D-29D9AB823F45}"/>
              </a:ext>
            </a:extLst>
          </p:cNvPr>
          <p:cNvGrpSpPr/>
          <p:nvPr/>
        </p:nvGrpSpPr>
        <p:grpSpPr>
          <a:xfrm>
            <a:off x="5076056" y="1537192"/>
            <a:ext cx="3901310" cy="1836354"/>
            <a:chOff x="5092849" y="3696493"/>
            <a:chExt cx="3901310" cy="1836354"/>
          </a:xfrm>
        </p:grpSpPr>
        <p:grpSp>
          <p:nvGrpSpPr>
            <p:cNvPr id="7" name="Gruppieren 6">
              <a:extLst>
                <a:ext uri="{FF2B5EF4-FFF2-40B4-BE49-F238E27FC236}">
                  <a16:creationId xmlns:a16="http://schemas.microsoft.com/office/drawing/2014/main" xmlns="" id="{D1DA8547-1F73-4ACF-8917-BE165BB015A4}"/>
                </a:ext>
              </a:extLst>
            </p:cNvPr>
            <p:cNvGrpSpPr/>
            <p:nvPr/>
          </p:nvGrpSpPr>
          <p:grpSpPr>
            <a:xfrm>
              <a:off x="5092849" y="3696493"/>
              <a:ext cx="3901310" cy="1836354"/>
              <a:chOff x="125780" y="1484784"/>
              <a:chExt cx="8884563" cy="4523390"/>
            </a:xfrm>
          </p:grpSpPr>
          <p:sp>
            <p:nvSpPr>
              <p:cNvPr id="10" name="Rechteck 9">
                <a:extLst>
                  <a:ext uri="{FF2B5EF4-FFF2-40B4-BE49-F238E27FC236}">
                    <a16:creationId xmlns:a16="http://schemas.microsoft.com/office/drawing/2014/main" xmlns="" id="{CDA4CAA3-42E8-44D1-BD13-F5423B747D7E}"/>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657A0B55-86DA-4FB1-96C3-6CD2E1DDBC16}"/>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0695CBD1-CED0-438F-BE4D-27AE8010BF62}"/>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3ED5E782-D482-4BED-BC23-A1C3235AA0A0}"/>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87E843D3-E815-4FBC-A692-28CC7C20167E}"/>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A8AD7517-F8A0-4158-9976-0FC37CEA40E0}"/>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422EF8C8-2A82-4C65-B000-32DCC43167AC}"/>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7" name="Textfeld 16">
                <a:extLst>
                  <a:ext uri="{FF2B5EF4-FFF2-40B4-BE49-F238E27FC236}">
                    <a16:creationId xmlns:a16="http://schemas.microsoft.com/office/drawing/2014/main" xmlns="" id="{B8E40A02-3FF6-446F-90EF-21F329CA7F3E}"/>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7E89EB1C-2F89-460D-8916-A828F84B020B}"/>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9" name="Textfeld 18">
                <a:extLst>
                  <a:ext uri="{FF2B5EF4-FFF2-40B4-BE49-F238E27FC236}">
                    <a16:creationId xmlns:a16="http://schemas.microsoft.com/office/drawing/2014/main" xmlns="" id="{F2BD8CF4-3225-449B-B879-DAC1A707D883}"/>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0" name="Textfeld 19">
                <a:extLst>
                  <a:ext uri="{FF2B5EF4-FFF2-40B4-BE49-F238E27FC236}">
                    <a16:creationId xmlns:a16="http://schemas.microsoft.com/office/drawing/2014/main" xmlns="" id="{6E2337FA-8387-4F39-AA58-BB5A254984F1}"/>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1" name="Textfeld 20">
                <a:extLst>
                  <a:ext uri="{FF2B5EF4-FFF2-40B4-BE49-F238E27FC236}">
                    <a16:creationId xmlns:a16="http://schemas.microsoft.com/office/drawing/2014/main" xmlns="" id="{CD51E3D7-A064-4287-911E-3B9C8B459D2E}"/>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2" name="Ellipse 21">
                <a:extLst>
                  <a:ext uri="{FF2B5EF4-FFF2-40B4-BE49-F238E27FC236}">
                    <a16:creationId xmlns:a16="http://schemas.microsoft.com/office/drawing/2014/main" xmlns="" id="{8B730F8A-38DB-4CD1-9BDE-7AD313094246}"/>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3" name="Ellipse 22">
                <a:extLst>
                  <a:ext uri="{FF2B5EF4-FFF2-40B4-BE49-F238E27FC236}">
                    <a16:creationId xmlns:a16="http://schemas.microsoft.com/office/drawing/2014/main" xmlns="" id="{7E351507-2ED4-472C-B9F9-99DE4A3DAE00}"/>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4" name="Textfeld 23">
                <a:extLst>
                  <a:ext uri="{FF2B5EF4-FFF2-40B4-BE49-F238E27FC236}">
                    <a16:creationId xmlns:a16="http://schemas.microsoft.com/office/drawing/2014/main" xmlns="" id="{8FE141B7-1497-43CA-BD34-D50D940F1227}"/>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5" name="Textfeld 24">
                <a:extLst>
                  <a:ext uri="{FF2B5EF4-FFF2-40B4-BE49-F238E27FC236}">
                    <a16:creationId xmlns:a16="http://schemas.microsoft.com/office/drawing/2014/main" xmlns="" id="{20F82A2F-051B-4CA5-8C17-501B0E594527}"/>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6" name="Textfeld 25">
                <a:extLst>
                  <a:ext uri="{FF2B5EF4-FFF2-40B4-BE49-F238E27FC236}">
                    <a16:creationId xmlns:a16="http://schemas.microsoft.com/office/drawing/2014/main" xmlns="" id="{624A33EA-5754-4570-8D72-B6B87B5BA2D9}"/>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7" name="Textfeld 26">
                <a:extLst>
                  <a:ext uri="{FF2B5EF4-FFF2-40B4-BE49-F238E27FC236}">
                    <a16:creationId xmlns:a16="http://schemas.microsoft.com/office/drawing/2014/main" xmlns="" id="{548C2B6C-955C-44E4-ABEC-FE61F81A6BDA}"/>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8" name="Gleichschenkliges Dreieck 27">
                <a:extLst>
                  <a:ext uri="{FF2B5EF4-FFF2-40B4-BE49-F238E27FC236}">
                    <a16:creationId xmlns:a16="http://schemas.microsoft.com/office/drawing/2014/main" xmlns="" id="{FC10CB70-4165-48C3-B2B2-73360E4D33A6}"/>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E375CD74-6BF2-45ED-A553-5218B2176C7D}"/>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A228D41D-1592-4B5F-9F86-328D7235C9C3}"/>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8" name="Gleichschenkliges Dreieck 7">
              <a:extLst>
                <a:ext uri="{FF2B5EF4-FFF2-40B4-BE49-F238E27FC236}">
                  <a16:creationId xmlns:a16="http://schemas.microsoft.com/office/drawing/2014/main" xmlns="" id="{27979178-0F8D-41D5-9021-9360222789A9}"/>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9" name="Rechteck 8">
              <a:extLst>
                <a:ext uri="{FF2B5EF4-FFF2-40B4-BE49-F238E27FC236}">
                  <a16:creationId xmlns:a16="http://schemas.microsoft.com/office/drawing/2014/main" xmlns="" id="{54461D0D-F26B-47FB-B1E5-EEBB48F9CCAD}"/>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54301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Process </a:t>
            </a:r>
            <a:r>
              <a:rPr lang="de-DE" dirty="0" err="1"/>
              <a:t>model</a:t>
            </a:r>
            <a:endParaRPr lang="de-DE" dirty="0"/>
          </a:p>
        </p:txBody>
      </p:sp>
      <p:sp>
        <p:nvSpPr>
          <p:cNvPr id="3" name="Inhaltsplatzhalter 2"/>
          <p:cNvSpPr>
            <a:spLocks noGrp="1"/>
          </p:cNvSpPr>
          <p:nvPr>
            <p:ph idx="1"/>
          </p:nvPr>
        </p:nvSpPr>
        <p:spPr/>
        <p:txBody>
          <a:bodyPr>
            <a:normAutofit lnSpcReduction="10000"/>
          </a:bodyPr>
          <a:lstStyle/>
          <a:p>
            <a:r>
              <a:rPr lang="en-US" dirty="0"/>
              <a:t>Steps in the circular process:</a:t>
            </a:r>
          </a:p>
          <a:p>
            <a:endParaRPr lang="de-DE" dirty="0"/>
          </a:p>
        </p:txBody>
      </p:sp>
      <p:sp>
        <p:nvSpPr>
          <p:cNvPr id="4" name="Inhaltsplatzhalter 3"/>
          <p:cNvSpPr>
            <a:spLocks noGrp="1"/>
          </p:cNvSpPr>
          <p:nvPr>
            <p:ph idx="13"/>
          </p:nvPr>
        </p:nvSpPr>
        <p:spPr>
          <a:xfrm>
            <a:off x="628651" y="2061863"/>
            <a:ext cx="4502618" cy="4031365"/>
          </a:xfrm>
        </p:spPr>
        <p:txBody>
          <a:bodyPr>
            <a:normAutofit fontScale="85000" lnSpcReduction="20000"/>
          </a:bodyPr>
          <a:lstStyle/>
          <a:p>
            <a:endParaRPr lang="en-US" dirty="0"/>
          </a:p>
          <a:p>
            <a:pPr algn="just"/>
            <a:r>
              <a:rPr lang="en-US" dirty="0"/>
              <a:t>3. </a:t>
            </a:r>
            <a:r>
              <a:rPr lang="en-US" b="1" dirty="0"/>
              <a:t>Evaluation: The evaluation </a:t>
            </a:r>
            <a:r>
              <a:rPr lang="en-US" b="1" dirty="0" err="1"/>
              <a:t>summarises</a:t>
            </a:r>
            <a:r>
              <a:rPr lang="en-US" b="1" dirty="0"/>
              <a:t> the learners' feedback on the teaching material in qualitative or/and quantitative terms. </a:t>
            </a:r>
            <a:r>
              <a:rPr lang="en-US" dirty="0"/>
              <a:t>During the trial, information is collected according to scientific standards and assessed against the background of the objectives. It is also important to consider local school conditions and the individual needs of the learners, e.g. the instructions should be formulated in a way that is appropriate for the target group. The collection and evaluation of data must be guided by the quality criteria of qualitative or quantitative research. </a:t>
            </a:r>
          </a:p>
          <a:p>
            <a:pPr algn="just"/>
            <a:endParaRPr lang="en-US" dirty="0"/>
          </a:p>
          <a:p>
            <a:pPr algn="just"/>
            <a:r>
              <a:rPr lang="en-US" dirty="0"/>
              <a:t>4. </a:t>
            </a:r>
            <a:r>
              <a:rPr lang="en-US" b="1" dirty="0"/>
              <a:t>Discussion: In the discussion, the results of the evaluation and the assignment are discussed against the background of the state of scientific research. </a:t>
            </a:r>
            <a:r>
              <a:rPr lang="en-US" dirty="0"/>
              <a:t>The discussions should also be conducted with colleagues and include different professions, e.g. special education teachers, occupational therapists, </a:t>
            </a:r>
            <a:r>
              <a:rPr lang="en-US" dirty="0" err="1"/>
              <a:t>logotherapists</a:t>
            </a:r>
            <a:r>
              <a:rPr lang="en-US" dirty="0"/>
              <a:t> and psychologists. Ideally, researchers should also be involved in the process at this stage.</a:t>
            </a:r>
          </a:p>
          <a:p>
            <a:endParaRPr lang="en-US" dirty="0"/>
          </a:p>
          <a:p>
            <a:endParaRPr lang="de-DE" dirty="0"/>
          </a:p>
        </p:txBody>
      </p:sp>
      <p:grpSp>
        <p:nvGrpSpPr>
          <p:cNvPr id="6" name="Gruppieren 5">
            <a:extLst>
              <a:ext uri="{FF2B5EF4-FFF2-40B4-BE49-F238E27FC236}">
                <a16:creationId xmlns:a16="http://schemas.microsoft.com/office/drawing/2014/main" xmlns="" id="{37CC0931-77CC-4302-809A-A737BBC5FE0A}"/>
              </a:ext>
            </a:extLst>
          </p:cNvPr>
          <p:cNvGrpSpPr/>
          <p:nvPr/>
        </p:nvGrpSpPr>
        <p:grpSpPr>
          <a:xfrm>
            <a:off x="5076056" y="1537192"/>
            <a:ext cx="3901310" cy="1836354"/>
            <a:chOff x="5092849" y="3696493"/>
            <a:chExt cx="3901310" cy="1836354"/>
          </a:xfrm>
        </p:grpSpPr>
        <p:grpSp>
          <p:nvGrpSpPr>
            <p:cNvPr id="7" name="Gruppieren 6">
              <a:extLst>
                <a:ext uri="{FF2B5EF4-FFF2-40B4-BE49-F238E27FC236}">
                  <a16:creationId xmlns:a16="http://schemas.microsoft.com/office/drawing/2014/main" xmlns="" id="{B3159A88-FBAE-4692-B308-A1CEDF43C1C4}"/>
                </a:ext>
              </a:extLst>
            </p:cNvPr>
            <p:cNvGrpSpPr/>
            <p:nvPr/>
          </p:nvGrpSpPr>
          <p:grpSpPr>
            <a:xfrm>
              <a:off x="5092849" y="3696493"/>
              <a:ext cx="3901310" cy="1836354"/>
              <a:chOff x="125780" y="1484784"/>
              <a:chExt cx="8884563" cy="4523390"/>
            </a:xfrm>
          </p:grpSpPr>
          <p:sp>
            <p:nvSpPr>
              <p:cNvPr id="10" name="Rechteck 9">
                <a:extLst>
                  <a:ext uri="{FF2B5EF4-FFF2-40B4-BE49-F238E27FC236}">
                    <a16:creationId xmlns:a16="http://schemas.microsoft.com/office/drawing/2014/main" xmlns="" id="{4B604828-E1C9-44AE-BDC3-2CCC868C6493}"/>
                  </a:ext>
                </a:extLst>
              </p:cNvPr>
              <p:cNvSpPr/>
              <p:nvPr/>
            </p:nvSpPr>
            <p:spPr>
              <a:xfrm>
                <a:off x="254021" y="3718104"/>
                <a:ext cx="8638455" cy="2253028"/>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20B22B60-1CBA-4213-980C-37555F57F58B}"/>
                  </a:ext>
                </a:extLst>
              </p:cNvPr>
              <p:cNvSpPr/>
              <p:nvPr/>
            </p:nvSpPr>
            <p:spPr>
              <a:xfrm>
                <a:off x="251520" y="1484784"/>
                <a:ext cx="8640960" cy="2251145"/>
              </a:xfrm>
              <a:prstGeom prst="rect">
                <a:avLst/>
              </a:prstGeom>
              <a:solidFill>
                <a:srgbClr val="B2E7FA"/>
              </a:solid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xmlns="" id="{BCFAA412-1AE1-4C9B-A950-DE130484F17F}"/>
                  </a:ext>
                </a:extLst>
              </p:cNvPr>
              <p:cNvSpPr/>
              <p:nvPr/>
            </p:nvSpPr>
            <p:spPr>
              <a:xfrm>
                <a:off x="251521"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winkliges Dreieck 12">
                <a:extLst>
                  <a:ext uri="{FF2B5EF4-FFF2-40B4-BE49-F238E27FC236}">
                    <a16:creationId xmlns:a16="http://schemas.microsoft.com/office/drawing/2014/main" xmlns="" id="{2115EF49-52C9-4D33-A89D-FDB5197F7813}"/>
                  </a:ext>
                </a:extLst>
              </p:cNvPr>
              <p:cNvSpPr/>
              <p:nvPr/>
            </p:nvSpPr>
            <p:spPr>
              <a:xfrm flipV="1">
                <a:off x="251521" y="3729641"/>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winkliges Dreieck 13">
                <a:extLst>
                  <a:ext uri="{FF2B5EF4-FFF2-40B4-BE49-F238E27FC236}">
                    <a16:creationId xmlns:a16="http://schemas.microsoft.com/office/drawing/2014/main" xmlns="" id="{A399B402-9F60-4338-931C-CB674CB89368}"/>
                  </a:ext>
                </a:extLst>
              </p:cNvPr>
              <p:cNvSpPr/>
              <p:nvPr/>
            </p:nvSpPr>
            <p:spPr>
              <a:xfrm flipH="1">
                <a:off x="4594570" y="1636055"/>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winkliges Dreieck 14">
                <a:extLst>
                  <a:ext uri="{FF2B5EF4-FFF2-40B4-BE49-F238E27FC236}">
                    <a16:creationId xmlns:a16="http://schemas.microsoft.com/office/drawing/2014/main" xmlns="" id="{62CD7F99-05AB-426C-9D70-0652613EEA71}"/>
                  </a:ext>
                </a:extLst>
              </p:cNvPr>
              <p:cNvSpPr/>
              <p:nvPr/>
            </p:nvSpPr>
            <p:spPr>
              <a:xfrm flipH="1" flipV="1">
                <a:off x="4594568" y="3735928"/>
                <a:ext cx="4297908" cy="2086303"/>
              </a:xfrm>
              <a:prstGeom prst="rtTriangle">
                <a:avLst/>
              </a:prstGeom>
              <a:solidFill>
                <a:srgbClr val="DEF1CA"/>
              </a:solidFill>
              <a:ln w="28575">
                <a:solidFill>
                  <a:srgbClr val="689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212B45AB-E51A-4E2B-ADD2-A3BC3DABFB3E}"/>
                  </a:ext>
                </a:extLst>
              </p:cNvPr>
              <p:cNvSpPr txBox="1"/>
              <p:nvPr/>
            </p:nvSpPr>
            <p:spPr>
              <a:xfrm>
                <a:off x="2056654" y="1725896"/>
                <a:ext cx="5030688" cy="625457"/>
              </a:xfrm>
              <a:prstGeom prst="rect">
                <a:avLst/>
              </a:prstGeom>
              <a:noFill/>
            </p:spPr>
            <p:txBody>
              <a:bodyPr wrap="square" rtlCol="0">
                <a:spAutoFit/>
              </a:bodyPr>
              <a:lstStyle/>
              <a:p>
                <a:pPr algn="ctr" defTabSz="457200"/>
                <a:r>
                  <a:rPr lang="de-DE" sz="900" b="1" i="1" kern="0" dirty="0">
                    <a:solidFill>
                      <a:prstClr val="black"/>
                    </a:solidFill>
                    <a:latin typeface="Avenir Next LT Pro"/>
                    <a:ea typeface="Calibri" panose="020F0502020204030204" pitchFamily="34" charset="0"/>
                    <a:cs typeface="Arial"/>
                  </a:rPr>
                  <a:t>Curricula</a:t>
                </a:r>
                <a:r>
                  <a:rPr lang="de-DE" sz="900" i="1" kern="0" dirty="0">
                    <a:solidFill>
                      <a:prstClr val="black"/>
                    </a:solidFill>
                    <a:latin typeface="Avenir Next LT Pro"/>
                    <a:ea typeface="Calibri" panose="020F0502020204030204" pitchFamily="34" charset="0"/>
                    <a:cs typeface="Arial"/>
                  </a:rPr>
                  <a:t> a</a:t>
                </a:r>
                <a:r>
                  <a:rPr lang="de-DE" sz="900" i="1" kern="0" dirty="0">
                    <a:solidFill>
                      <a:prstClr val="black"/>
                    </a:solidFill>
                    <a:latin typeface="Avenir Next LT Pro"/>
                    <a:cs typeface="Arial"/>
                  </a:rPr>
                  <a:t>nd </a:t>
                </a:r>
                <a:r>
                  <a:rPr lang="de-DE" sz="900" b="1" kern="0" dirty="0">
                    <a:solidFill>
                      <a:prstClr val="black"/>
                    </a:solidFill>
                    <a:latin typeface="Avenir Next LT Pro" panose="020B0504020202020204" pitchFamily="34" charset="0"/>
                    <a:cs typeface="Calibri Light" panose="020F0302020204030204" pitchFamily="34" charset="0"/>
                  </a:rPr>
                  <a:t>i</a:t>
                </a:r>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ndividualised </a:t>
                </a:r>
                <a:r>
                  <a:rPr lang="de-DE" sz="1050" b="1" dirty="0">
                    <a:effectLst/>
                    <a:latin typeface="Avenir Next LT Pro" panose="020B0504020202020204" pitchFamily="34" charset="0"/>
                    <a:ea typeface="Calibri" panose="020F0502020204030204" pitchFamily="34" charset="0"/>
                    <a:cs typeface="Calibri Light" panose="020F0302020204030204" pitchFamily="34" charset="0"/>
                  </a:rPr>
                  <a:t>goals</a:t>
                </a:r>
                <a:endParaRPr lang="de-DE" sz="1050" b="1" kern="0" dirty="0">
                  <a:solidFill>
                    <a:prstClr val="black"/>
                  </a:solidFill>
                  <a:latin typeface="Avenir Next LT Pro"/>
                  <a:cs typeface="Arial"/>
                </a:endParaRPr>
              </a:p>
            </p:txBody>
          </p:sp>
          <p:sp>
            <p:nvSpPr>
              <p:cNvPr id="17" name="Textfeld 16">
                <a:extLst>
                  <a:ext uri="{FF2B5EF4-FFF2-40B4-BE49-F238E27FC236}">
                    <a16:creationId xmlns:a16="http://schemas.microsoft.com/office/drawing/2014/main" xmlns="" id="{1E2B6217-808B-481B-AB6D-62FA47952C31}"/>
                  </a:ext>
                </a:extLst>
              </p:cNvPr>
              <p:cNvSpPr txBox="1"/>
              <p:nvPr/>
            </p:nvSpPr>
            <p:spPr>
              <a:xfrm>
                <a:off x="2730859" y="5098419"/>
                <a:ext cx="4356483" cy="909755"/>
              </a:xfrm>
              <a:prstGeom prst="rect">
                <a:avLst/>
              </a:prstGeom>
              <a:noFill/>
            </p:spPr>
            <p:txBody>
              <a:bodyPr wrap="square" rtlCol="0">
                <a:spAutoFit/>
              </a:bodyPr>
              <a:lstStyle/>
              <a:p>
                <a:pPr algn="ct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Multiprofessional cooperation and perspectives</a:t>
                </a:r>
                <a:endParaRPr lang="de-DE" sz="900" b="1" kern="0" dirty="0">
                  <a:solidFill>
                    <a:prstClr val="black"/>
                  </a:solidFill>
                  <a:latin typeface="Avenir Next LT Pro"/>
                  <a:cs typeface="Arial"/>
                </a:endParaRPr>
              </a:p>
            </p:txBody>
          </p:sp>
          <p:sp>
            <p:nvSpPr>
              <p:cNvPr id="18" name="Textfeld 17">
                <a:extLst>
                  <a:ext uri="{FF2B5EF4-FFF2-40B4-BE49-F238E27FC236}">
                    <a16:creationId xmlns:a16="http://schemas.microsoft.com/office/drawing/2014/main" xmlns="" id="{F18BC4C6-68F8-4084-AAA8-C97192CE659F}"/>
                  </a:ext>
                </a:extLst>
              </p:cNvPr>
              <p:cNvSpPr txBox="1"/>
              <p:nvPr/>
            </p:nvSpPr>
            <p:spPr>
              <a:xfrm>
                <a:off x="125780" y="2610280"/>
                <a:ext cx="3002612"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Scientific theories and concepts</a:t>
                </a:r>
              </a:p>
            </p:txBody>
          </p:sp>
          <p:sp>
            <p:nvSpPr>
              <p:cNvPr id="19" name="Textfeld 18">
                <a:extLst>
                  <a:ext uri="{FF2B5EF4-FFF2-40B4-BE49-F238E27FC236}">
                    <a16:creationId xmlns:a16="http://schemas.microsoft.com/office/drawing/2014/main" xmlns="" id="{2635A641-026B-4196-8285-C31B654E0979}"/>
                  </a:ext>
                </a:extLst>
              </p:cNvPr>
              <p:cNvSpPr txBox="1"/>
              <p:nvPr/>
            </p:nvSpPr>
            <p:spPr>
              <a:xfrm>
                <a:off x="146196" y="4039384"/>
                <a:ext cx="2214137" cy="909755"/>
              </a:xfrm>
              <a:prstGeom prst="rect">
                <a:avLst/>
              </a:prstGeom>
              <a:noFill/>
            </p:spPr>
            <p:txBody>
              <a:bodyPr wrap="square" rtlCol="0">
                <a:spAutoFit/>
              </a:bodyPr>
              <a:lstStyle/>
              <a:p>
                <a:pPr defTabSz="457200"/>
                <a:r>
                  <a:rPr lang="de-DE" sz="900" b="1" kern="0" dirty="0">
                    <a:solidFill>
                      <a:prstClr val="black"/>
                    </a:solidFill>
                    <a:latin typeface="Avenir Next LT Pro"/>
                    <a:cs typeface="Arial"/>
                  </a:rPr>
                  <a:t>Empirical evidence</a:t>
                </a:r>
              </a:p>
            </p:txBody>
          </p:sp>
          <p:sp>
            <p:nvSpPr>
              <p:cNvPr id="20" name="Textfeld 19">
                <a:extLst>
                  <a:ext uri="{FF2B5EF4-FFF2-40B4-BE49-F238E27FC236}">
                    <a16:creationId xmlns:a16="http://schemas.microsoft.com/office/drawing/2014/main" xmlns="" id="{92D8A49B-1BA4-4677-ADBF-C6FC870B33E6}"/>
                  </a:ext>
                </a:extLst>
              </p:cNvPr>
              <p:cNvSpPr txBox="1"/>
              <p:nvPr/>
            </p:nvSpPr>
            <p:spPr>
              <a:xfrm>
                <a:off x="6861795" y="2505910"/>
                <a:ext cx="2131900" cy="1592072"/>
              </a:xfrm>
              <a:prstGeom prst="rect">
                <a:avLst/>
              </a:prstGeom>
              <a:noFill/>
            </p:spPr>
            <p:txBody>
              <a:bodyPr wrap="square" rtlCol="0">
                <a:spAutoFit/>
              </a:bodyPr>
              <a:lstStyle/>
              <a:p>
                <a:pPr algn="r" defTabSz="457200"/>
                <a:r>
                  <a:rPr lang="de-DE" sz="900" b="1" dirty="0">
                    <a:effectLst/>
                    <a:latin typeface="Avenir Next LT Pro" panose="020B0504020202020204" pitchFamily="34" charset="0"/>
                    <a:ea typeface="Calibri" panose="020F0502020204030204" pitchFamily="34" charset="0"/>
                    <a:cs typeface="Calibri Light" panose="020F0302020204030204" pitchFamily="34" charset="0"/>
                  </a:rPr>
                  <a:t>Local school conditions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gn="r" defTabSz="457200"/>
                <a:endParaRPr lang="de-DE" b="1" kern="0" dirty="0">
                  <a:solidFill>
                    <a:prstClr val="black"/>
                  </a:solidFill>
                  <a:latin typeface="Avenir Next LT Pro"/>
                  <a:cs typeface="Arial"/>
                </a:endParaRPr>
              </a:p>
            </p:txBody>
          </p:sp>
          <p:sp>
            <p:nvSpPr>
              <p:cNvPr id="21" name="Textfeld 20">
                <a:extLst>
                  <a:ext uri="{FF2B5EF4-FFF2-40B4-BE49-F238E27FC236}">
                    <a16:creationId xmlns:a16="http://schemas.microsoft.com/office/drawing/2014/main" xmlns="" id="{C9AEEF00-FB25-435D-97E1-47980E58FC75}"/>
                  </a:ext>
                </a:extLst>
              </p:cNvPr>
              <p:cNvSpPr txBox="1"/>
              <p:nvPr/>
            </p:nvSpPr>
            <p:spPr>
              <a:xfrm>
                <a:off x="7169599" y="4029186"/>
                <a:ext cx="1840744" cy="909755"/>
              </a:xfrm>
              <a:prstGeom prst="rect">
                <a:avLst/>
              </a:prstGeom>
              <a:noFill/>
            </p:spPr>
            <p:txBody>
              <a:bodyPr wrap="square" rtlCol="0">
                <a:spAutoFit/>
              </a:bodyPr>
              <a:lstStyle/>
              <a:p>
                <a:pPr algn="r" defTabSz="457200"/>
                <a:r>
                  <a:rPr lang="de-DE" sz="900" b="1" kern="0" dirty="0">
                    <a:solidFill>
                      <a:prstClr val="black"/>
                    </a:solidFill>
                    <a:latin typeface="Avenir Next LT Pro"/>
                    <a:cs typeface="Arial"/>
                  </a:rPr>
                  <a:t>Individual needs</a:t>
                </a:r>
              </a:p>
            </p:txBody>
          </p:sp>
          <p:sp>
            <p:nvSpPr>
              <p:cNvPr id="22" name="Ellipse 21">
                <a:extLst>
                  <a:ext uri="{FF2B5EF4-FFF2-40B4-BE49-F238E27FC236}">
                    <a16:creationId xmlns:a16="http://schemas.microsoft.com/office/drawing/2014/main" xmlns="" id="{15FFB0CD-C741-43D7-B372-3151E6C3770F}"/>
                  </a:ext>
                </a:extLst>
              </p:cNvPr>
              <p:cNvSpPr/>
              <p:nvPr/>
            </p:nvSpPr>
            <p:spPr>
              <a:xfrm>
                <a:off x="2722968" y="2505910"/>
                <a:ext cx="3816424" cy="2487180"/>
              </a:xfrm>
              <a:prstGeom prst="ellipse">
                <a:avLst/>
              </a:prstGeom>
              <a:solidFill>
                <a:srgbClr val="00339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de-DE" kern="0" dirty="0">
                  <a:solidFill>
                    <a:prstClr val="black"/>
                  </a:solidFill>
                  <a:latin typeface="Avenir Next LT Pro"/>
                  <a:cs typeface="Arial"/>
                </a:endParaRPr>
              </a:p>
            </p:txBody>
          </p:sp>
          <p:sp>
            <p:nvSpPr>
              <p:cNvPr id="23" name="Ellipse 22">
                <a:extLst>
                  <a:ext uri="{FF2B5EF4-FFF2-40B4-BE49-F238E27FC236}">
                    <a16:creationId xmlns:a16="http://schemas.microsoft.com/office/drawing/2014/main" xmlns="" id="{F123AE22-85DB-471B-8440-0A82463CF0CF}"/>
                  </a:ext>
                </a:extLst>
              </p:cNvPr>
              <p:cNvSpPr/>
              <p:nvPr/>
            </p:nvSpPr>
            <p:spPr>
              <a:xfrm>
                <a:off x="3207533" y="2950843"/>
                <a:ext cx="2671616" cy="1707918"/>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kern="0">
                  <a:solidFill>
                    <a:srgbClr val="FFFFFF"/>
                  </a:solidFill>
                  <a:latin typeface="Avenir Next LT Pro"/>
                  <a:cs typeface="Arial"/>
                </a:endParaRPr>
              </a:p>
            </p:txBody>
          </p:sp>
          <p:sp>
            <p:nvSpPr>
              <p:cNvPr id="24" name="Textfeld 23">
                <a:extLst>
                  <a:ext uri="{FF2B5EF4-FFF2-40B4-BE49-F238E27FC236}">
                    <a16:creationId xmlns:a16="http://schemas.microsoft.com/office/drawing/2014/main" xmlns="" id="{E3341147-5CFF-458C-9EE5-EF552188809F}"/>
                  </a:ext>
                </a:extLst>
              </p:cNvPr>
              <p:cNvSpPr txBox="1"/>
              <p:nvPr/>
            </p:nvSpPr>
            <p:spPr>
              <a:xfrm>
                <a:off x="2542758" y="3427257"/>
                <a:ext cx="1848751"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Discussion</a:t>
                </a:r>
              </a:p>
            </p:txBody>
          </p:sp>
          <p:sp>
            <p:nvSpPr>
              <p:cNvPr id="25" name="Textfeld 24">
                <a:extLst>
                  <a:ext uri="{FF2B5EF4-FFF2-40B4-BE49-F238E27FC236}">
                    <a16:creationId xmlns:a16="http://schemas.microsoft.com/office/drawing/2014/main" xmlns="" id="{8941DE27-C801-4147-BA3D-65EE5CDD5326}"/>
                  </a:ext>
                </a:extLst>
              </p:cNvPr>
              <p:cNvSpPr txBox="1"/>
              <p:nvPr/>
            </p:nvSpPr>
            <p:spPr>
              <a:xfrm>
                <a:off x="3540214" y="4356354"/>
                <a:ext cx="1955082" cy="568596"/>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Evaluation</a:t>
                </a:r>
              </a:p>
            </p:txBody>
          </p:sp>
          <p:sp>
            <p:nvSpPr>
              <p:cNvPr id="26" name="Textfeld 25">
                <a:extLst>
                  <a:ext uri="{FF2B5EF4-FFF2-40B4-BE49-F238E27FC236}">
                    <a16:creationId xmlns:a16="http://schemas.microsoft.com/office/drawing/2014/main" xmlns="" id="{BF595BA1-8126-42DE-AB20-474B2B7890F0}"/>
                  </a:ext>
                </a:extLst>
              </p:cNvPr>
              <p:cNvSpPr txBox="1"/>
              <p:nvPr/>
            </p:nvSpPr>
            <p:spPr>
              <a:xfrm>
                <a:off x="5153980" y="3523197"/>
                <a:ext cx="1404156" cy="253916"/>
              </a:xfrm>
              <a:prstGeom prst="rect">
                <a:avLst/>
              </a:prstGeom>
              <a:noFill/>
            </p:spPr>
            <p:txBody>
              <a:bodyPr wrap="square" rtlCol="0">
                <a:spAutoFit/>
              </a:bodyPr>
              <a:lstStyle/>
              <a:p>
                <a:pPr algn="ctr" defTabSz="457200"/>
                <a:r>
                  <a:rPr lang="de-DE" sz="1050" b="1" kern="0" dirty="0">
                    <a:solidFill>
                      <a:srgbClr val="FFCC00"/>
                    </a:solidFill>
                    <a:highlight>
                      <a:srgbClr val="003399"/>
                    </a:highlight>
                    <a:latin typeface="Avenir Next LT Pro"/>
                    <a:cs typeface="Arial"/>
                  </a:rPr>
                  <a:t>Use</a:t>
                </a:r>
              </a:p>
            </p:txBody>
          </p:sp>
          <p:sp>
            <p:nvSpPr>
              <p:cNvPr id="27" name="Textfeld 26">
                <a:extLst>
                  <a:ext uri="{FF2B5EF4-FFF2-40B4-BE49-F238E27FC236}">
                    <a16:creationId xmlns:a16="http://schemas.microsoft.com/office/drawing/2014/main" xmlns="" id="{EA5534E1-8C02-4609-AA76-5464FF519CCD}"/>
                  </a:ext>
                </a:extLst>
              </p:cNvPr>
              <p:cNvSpPr txBox="1"/>
              <p:nvPr/>
            </p:nvSpPr>
            <p:spPr>
              <a:xfrm>
                <a:off x="2830460" y="2482398"/>
                <a:ext cx="3647068" cy="909755"/>
              </a:xfrm>
              <a:prstGeom prst="rect">
                <a:avLst/>
              </a:prstGeom>
              <a:noFill/>
            </p:spPr>
            <p:txBody>
              <a:bodyPr wrap="square" rtlCol="0">
                <a:spAutoFit/>
              </a:bodyPr>
              <a:lstStyle/>
              <a:p>
                <a:pPr algn="ctr" defTabSz="457200"/>
                <a:r>
                  <a:rPr lang="de-DE" sz="900" b="1" kern="0" dirty="0">
                    <a:solidFill>
                      <a:srgbClr val="FFCC00"/>
                    </a:solidFill>
                    <a:highlight>
                      <a:srgbClr val="003399"/>
                    </a:highlight>
                    <a:latin typeface="Avenir Next LT Pro"/>
                    <a:cs typeface="Arial"/>
                  </a:rPr>
                  <a:t>Planning/</a:t>
                </a:r>
              </a:p>
              <a:p>
                <a:pPr algn="ctr" defTabSz="457200"/>
                <a:r>
                  <a:rPr lang="de-DE" sz="900" b="1" kern="0" dirty="0">
                    <a:solidFill>
                      <a:srgbClr val="FFCC00"/>
                    </a:solidFill>
                    <a:highlight>
                      <a:srgbClr val="003399"/>
                    </a:highlight>
                    <a:latin typeface="Avenir Next LT Pro"/>
                    <a:cs typeface="Arial"/>
                  </a:rPr>
                  <a:t>Development </a:t>
                </a:r>
              </a:p>
            </p:txBody>
          </p:sp>
          <p:sp>
            <p:nvSpPr>
              <p:cNvPr id="28" name="Gleichschenkliges Dreieck 27">
                <a:extLst>
                  <a:ext uri="{FF2B5EF4-FFF2-40B4-BE49-F238E27FC236}">
                    <a16:creationId xmlns:a16="http://schemas.microsoft.com/office/drawing/2014/main" xmlns="" id="{4DAA2BA7-CF86-4C26-B5A2-4ED195D740B0}"/>
                  </a:ext>
                </a:extLst>
              </p:cNvPr>
              <p:cNvSpPr/>
              <p:nvPr/>
            </p:nvSpPr>
            <p:spPr>
              <a:xfrm rot="3129061">
                <a:off x="3581244" y="3030310"/>
                <a:ext cx="283364" cy="158340"/>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29" name="Gleichschenkliges Dreieck 28">
                <a:extLst>
                  <a:ext uri="{FF2B5EF4-FFF2-40B4-BE49-F238E27FC236}">
                    <a16:creationId xmlns:a16="http://schemas.microsoft.com/office/drawing/2014/main" xmlns="" id="{59C52BE2-A30D-429B-A357-5D9EC9693424}"/>
                  </a:ext>
                </a:extLst>
              </p:cNvPr>
              <p:cNvSpPr/>
              <p:nvPr/>
            </p:nvSpPr>
            <p:spPr>
              <a:xfrm rot="9287956">
                <a:off x="5714373" y="3559132"/>
                <a:ext cx="283366" cy="142602"/>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30" name="Gleichschenkliges Dreieck 29">
                <a:extLst>
                  <a:ext uri="{FF2B5EF4-FFF2-40B4-BE49-F238E27FC236}">
                    <a16:creationId xmlns:a16="http://schemas.microsoft.com/office/drawing/2014/main" xmlns="" id="{4C166052-9155-4307-AA5B-207440F082A2}"/>
                  </a:ext>
                </a:extLst>
              </p:cNvPr>
              <p:cNvSpPr/>
              <p:nvPr/>
            </p:nvSpPr>
            <p:spPr>
              <a:xfrm rot="14377070">
                <a:off x="5100442" y="4465057"/>
                <a:ext cx="283364" cy="142604"/>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grpSp>
        <p:sp>
          <p:nvSpPr>
            <p:cNvPr id="8" name="Gleichschenkliges Dreieck 7">
              <a:extLst>
                <a:ext uri="{FF2B5EF4-FFF2-40B4-BE49-F238E27FC236}">
                  <a16:creationId xmlns:a16="http://schemas.microsoft.com/office/drawing/2014/main" xmlns="" id="{920C0EC6-00EB-4C8B-9BF7-A5E5FF511C5C}"/>
                </a:ext>
              </a:extLst>
            </p:cNvPr>
            <p:cNvSpPr/>
            <p:nvPr/>
          </p:nvSpPr>
          <p:spPr>
            <a:xfrm rot="20866628">
              <a:off x="6396368" y="4654856"/>
              <a:ext cx="115037" cy="62619"/>
            </a:xfrm>
            <a:prstGeom prst="triangle">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de-DE" kern="0">
                <a:solidFill>
                  <a:prstClr val="black"/>
                </a:solidFill>
                <a:latin typeface="Avenir Next LT Pro"/>
                <a:cs typeface="Arial"/>
              </a:endParaRPr>
            </a:p>
          </p:txBody>
        </p:sp>
        <p:sp>
          <p:nvSpPr>
            <p:cNvPr id="9" name="Rechteck 8">
              <a:extLst>
                <a:ext uri="{FF2B5EF4-FFF2-40B4-BE49-F238E27FC236}">
                  <a16:creationId xmlns:a16="http://schemas.microsoft.com/office/drawing/2014/main" xmlns="" id="{C6307C97-C98B-43D6-BF4F-7B352D261501}"/>
                </a:ext>
              </a:extLst>
            </p:cNvPr>
            <p:cNvSpPr/>
            <p:nvPr/>
          </p:nvSpPr>
          <p:spPr>
            <a:xfrm>
              <a:off x="6831279" y="4258519"/>
              <a:ext cx="372015"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863191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Research Design</a:t>
            </a:r>
            <a:br>
              <a:rPr lang="de-DE" dirty="0"/>
            </a:br>
            <a:endParaRPr lang="de-DE" dirty="0"/>
          </a:p>
        </p:txBody>
      </p:sp>
      <p:pic>
        <p:nvPicPr>
          <p:cNvPr id="5" name="Grafik 4"/>
          <p:cNvPicPr>
            <a:picLocks noChangeAspect="1"/>
          </p:cNvPicPr>
          <p:nvPr/>
        </p:nvPicPr>
        <p:blipFill rotWithShape="1">
          <a:blip r:embed="rId2"/>
          <a:srcRect l="1237" t="817" r="2555" b="1978"/>
          <a:stretch/>
        </p:blipFill>
        <p:spPr>
          <a:xfrm>
            <a:off x="4524852" y="1412775"/>
            <a:ext cx="2783452" cy="4878742"/>
          </a:xfrm>
          <a:prstGeom prst="rect">
            <a:avLst/>
          </a:prstGeom>
          <a:ln>
            <a:noFill/>
          </a:ln>
        </p:spPr>
      </p:pic>
      <p:pic>
        <p:nvPicPr>
          <p:cNvPr id="12" name="Grafik 11" descr="Ein Bild, das Text enthält.&#10;&#10;Automatisch generierte Beschreibung">
            <a:extLst>
              <a:ext uri="{FF2B5EF4-FFF2-40B4-BE49-F238E27FC236}">
                <a16:creationId xmlns:a16="http://schemas.microsoft.com/office/drawing/2014/main" xmlns="" id="{65AEB532-18FF-4D66-ADC7-B200469595FE}"/>
              </a:ext>
            </a:extLst>
          </p:cNvPr>
          <p:cNvPicPr>
            <a:picLocks noChangeAspect="1"/>
          </p:cNvPicPr>
          <p:nvPr/>
        </p:nvPicPr>
        <p:blipFill rotWithShape="1">
          <a:blip r:embed="rId3"/>
          <a:srcRect l="345" t="17593" b="2098"/>
          <a:stretch/>
        </p:blipFill>
        <p:spPr>
          <a:xfrm>
            <a:off x="1008112" y="1412775"/>
            <a:ext cx="3516740" cy="4860000"/>
          </a:xfrm>
          <a:prstGeom prst="rect">
            <a:avLst/>
          </a:prstGeom>
        </p:spPr>
      </p:pic>
    </p:spTree>
    <p:extLst>
      <p:ext uri="{BB962C8B-B14F-4D97-AF65-F5344CB8AC3E}">
        <p14:creationId xmlns:p14="http://schemas.microsoft.com/office/powerpoint/2010/main" val="2080154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Résumé</a:t>
            </a:r>
            <a:endParaRPr lang="de-DE" dirty="0"/>
          </a:p>
        </p:txBody>
      </p:sp>
      <p:sp>
        <p:nvSpPr>
          <p:cNvPr id="4" name="Inhaltsplatzhalter 3"/>
          <p:cNvSpPr>
            <a:spLocks noGrp="1"/>
          </p:cNvSpPr>
          <p:nvPr>
            <p:ph idx="13"/>
          </p:nvPr>
        </p:nvSpPr>
        <p:spPr/>
        <p:txBody>
          <a:bodyPr/>
          <a:lstStyle/>
          <a:p>
            <a:r>
              <a:rPr lang="en-US" dirty="0"/>
              <a:t>This presentation showed the results of the IO 1 criteria catalog and the IO 2 for the process model.</a:t>
            </a:r>
          </a:p>
          <a:p>
            <a:endParaRPr lang="en-US" dirty="0"/>
          </a:p>
          <a:p>
            <a:r>
              <a:rPr lang="en-US" dirty="0"/>
              <a:t>The presentation by Prof. </a:t>
            </a:r>
            <a:r>
              <a:rPr lang="en-US" dirty="0" err="1"/>
              <a:t>Katja</a:t>
            </a:r>
            <a:r>
              <a:rPr lang="en-US" dirty="0"/>
              <a:t> Natalie Andersen (University of Luxembourg) will analyze selected teaching materials from Luxembourg using the catalog of criteria.</a:t>
            </a:r>
          </a:p>
          <a:p>
            <a:endParaRPr lang="en-US" dirty="0"/>
          </a:p>
          <a:p>
            <a:r>
              <a:rPr lang="en-US" dirty="0"/>
              <a:t>The presentation by Prof. Anette Bagger (University of </a:t>
            </a:r>
            <a:r>
              <a:rPr lang="en-US" dirty="0" err="1"/>
              <a:t>Örebro</a:t>
            </a:r>
            <a:r>
              <a:rPr lang="en-US" dirty="0"/>
              <a:t>) will present a children's version of the criteria catalog.</a:t>
            </a:r>
          </a:p>
          <a:p>
            <a:endParaRPr lang="en-US" dirty="0"/>
          </a:p>
          <a:p>
            <a:r>
              <a:rPr lang="en-US" dirty="0"/>
              <a:t>The presentation by Christoph </a:t>
            </a:r>
            <a:r>
              <a:rPr lang="en-US" dirty="0" err="1" smtClean="0"/>
              <a:t>Bierschwale</a:t>
            </a:r>
            <a:r>
              <a:rPr lang="en-US" dirty="0" smtClean="0"/>
              <a:t> (Bielefeld University) </a:t>
            </a:r>
            <a:r>
              <a:rPr lang="en-US" dirty="0"/>
              <a:t>will present the results of the accompanying study (IO 5).</a:t>
            </a:r>
          </a:p>
          <a:p>
            <a:endParaRPr lang="en-US" dirty="0"/>
          </a:p>
          <a:p>
            <a:r>
              <a:rPr lang="en-US" dirty="0"/>
              <a:t>Further results of the study can be found on the website: </a:t>
            </a:r>
            <a:r>
              <a:rPr lang="en-US" b="1" dirty="0"/>
              <a:t>www.itm-europe.org.</a:t>
            </a:r>
            <a:endParaRPr lang="de-DE" b="1" dirty="0"/>
          </a:p>
        </p:txBody>
      </p:sp>
    </p:spTree>
    <p:extLst>
      <p:ext uri="{BB962C8B-B14F-4D97-AF65-F5344CB8AC3E}">
        <p14:creationId xmlns:p14="http://schemas.microsoft.com/office/powerpoint/2010/main" val="3515343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CDA7B3A5-D0CC-41AD-8943-DA32C84400E2}"/>
              </a:ext>
            </a:extLst>
          </p:cNvPr>
          <p:cNvPicPr>
            <a:picLocks noChangeAspect="1"/>
          </p:cNvPicPr>
          <p:nvPr/>
        </p:nvPicPr>
        <p:blipFill rotWithShape="1">
          <a:blip r:embed="rId2"/>
          <a:srcRect l="6492" r="8847"/>
          <a:stretch/>
        </p:blipFill>
        <p:spPr>
          <a:xfrm>
            <a:off x="5796136" y="2322644"/>
            <a:ext cx="2726797" cy="3220823"/>
          </a:xfrm>
          <a:prstGeom prst="rect">
            <a:avLst/>
          </a:prstGeom>
        </p:spPr>
      </p:pic>
      <p:sp>
        <p:nvSpPr>
          <p:cNvPr id="6" name="Richtungspfeil 5">
            <a:extLst>
              <a:ext uri="{FF2B5EF4-FFF2-40B4-BE49-F238E27FC236}">
                <a16:creationId xmlns:a16="http://schemas.microsoft.com/office/drawing/2014/main" xmlns="" id="{27768460-B62C-4234-8994-49FBAC0C26D3}"/>
              </a:ext>
            </a:extLst>
          </p:cNvPr>
          <p:cNvSpPr/>
          <p:nvPr/>
        </p:nvSpPr>
        <p:spPr>
          <a:xfrm>
            <a:off x="251519" y="1916832"/>
            <a:ext cx="5400601" cy="4032448"/>
          </a:xfrm>
          <a:prstGeom prst="homePlate">
            <a:avLst/>
          </a:prstGeom>
          <a:solidFill>
            <a:srgbClr val="4F2F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www.itm-europe.org</a:t>
            </a:r>
          </a:p>
          <a:p>
            <a:pPr algn="ctr"/>
            <a:r>
              <a:rPr lang="de-DE" sz="4000" dirty="0"/>
              <a:t>Twitter: @</a:t>
            </a:r>
            <a:r>
              <a:rPr lang="de-DE" sz="4000" dirty="0" err="1"/>
              <a:t>itmeurope</a:t>
            </a:r>
            <a:endParaRPr lang="de-DE" sz="4000" dirty="0"/>
          </a:p>
          <a:p>
            <a:pPr algn="ctr"/>
            <a:r>
              <a:rPr lang="de-DE" sz="4000" dirty="0" err="1"/>
              <a:t>Contact</a:t>
            </a:r>
            <a:r>
              <a:rPr lang="de-DE" sz="4000" dirty="0"/>
              <a:t>: itm@uni-bielefeld.de </a:t>
            </a:r>
          </a:p>
        </p:txBody>
      </p:sp>
    </p:spTree>
    <p:extLst>
      <p:ext uri="{BB962C8B-B14F-4D97-AF65-F5344CB8AC3E}">
        <p14:creationId xmlns:p14="http://schemas.microsoft.com/office/powerpoint/2010/main" val="3250562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a:t>lead</a:t>
            </a:r>
            <a:endParaRPr lang="de-DE" dirty="0"/>
          </a:p>
        </p:txBody>
      </p:sp>
      <p:sp>
        <p:nvSpPr>
          <p:cNvPr id="3" name="Inhaltsplatzhalter 2"/>
          <p:cNvSpPr>
            <a:spLocks noGrp="1"/>
          </p:cNvSpPr>
          <p:nvPr>
            <p:ph idx="1"/>
          </p:nvPr>
        </p:nvSpPr>
        <p:spPr/>
        <p:txBody>
          <a:bodyPr lIns="0">
            <a:normAutofit lnSpcReduction="10000"/>
          </a:bodyPr>
          <a:lstStyle/>
          <a:p>
            <a:r>
              <a:rPr lang="de-DE" dirty="0"/>
              <a:t>Prof. Dr. Michaela Vogt</a:t>
            </a:r>
          </a:p>
          <a:p>
            <a:endParaRPr lang="de-DE" dirty="0"/>
          </a:p>
        </p:txBody>
      </p:sp>
      <p:sp>
        <p:nvSpPr>
          <p:cNvPr id="6" name="Rechteck 5"/>
          <p:cNvSpPr/>
          <p:nvPr/>
        </p:nvSpPr>
        <p:spPr>
          <a:xfrm>
            <a:off x="628650" y="3343560"/>
            <a:ext cx="5311502" cy="2308324"/>
          </a:xfrm>
          <a:prstGeom prst="rect">
            <a:avLst/>
          </a:prstGeom>
        </p:spPr>
        <p:txBody>
          <a:bodyPr wrap="square" lIns="0">
            <a:spAutoFit/>
          </a:bodyPr>
          <a:lstStyle/>
          <a:p>
            <a:r>
              <a:rPr lang="en-US" dirty="0"/>
              <a:t>Research focus</a:t>
            </a:r>
          </a:p>
          <a:p>
            <a:pPr marL="285750" indent="-285750">
              <a:buFont typeface="Arial" panose="020B0604020202020204" pitchFamily="34" charset="0"/>
              <a:buChar char="•"/>
            </a:pPr>
            <a:r>
              <a:rPr lang="en-US" dirty="0"/>
              <a:t>Historical educational research</a:t>
            </a:r>
          </a:p>
          <a:p>
            <a:pPr marL="285750" indent="-285750">
              <a:buFont typeface="Arial" panose="020B0604020202020204" pitchFamily="34" charset="0"/>
              <a:buChar char="•"/>
            </a:pPr>
            <a:r>
              <a:rPr lang="en-US" dirty="0"/>
              <a:t>School research </a:t>
            </a:r>
          </a:p>
          <a:p>
            <a:pPr marL="285750" indent="-285750">
              <a:buFont typeface="Arial" panose="020B0604020202020204" pitchFamily="34" charset="0"/>
              <a:buChar char="•"/>
            </a:pPr>
            <a:r>
              <a:rPr lang="en-US" dirty="0"/>
              <a:t>School and concept development</a:t>
            </a:r>
          </a:p>
          <a:p>
            <a:pPr marL="285750" indent="-285750">
              <a:buFont typeface="Arial" panose="020B0604020202020204" pitchFamily="34" charset="0"/>
              <a:buChar char="•"/>
            </a:pPr>
            <a:r>
              <a:rPr lang="en-US" dirty="0"/>
              <a:t>Basic education and school for everyone</a:t>
            </a:r>
          </a:p>
          <a:p>
            <a:pPr marL="285750" indent="-285750">
              <a:buFont typeface="Arial" panose="020B0604020202020204" pitchFamily="34" charset="0"/>
              <a:buChar char="•"/>
            </a:pPr>
            <a:r>
              <a:rPr lang="en-US" dirty="0"/>
              <a:t>School history and auxiliary school history in the DDR(focus: lower level)</a:t>
            </a:r>
          </a:p>
          <a:p>
            <a:pPr marL="285750" indent="-285750">
              <a:buFont typeface="Arial" panose="020B0604020202020204" pitchFamily="34" charset="0"/>
              <a:buChar char="•"/>
            </a:pPr>
            <a:r>
              <a:rPr lang="en-US" dirty="0"/>
              <a:t>Normality and normativity </a:t>
            </a:r>
            <a:endParaRPr lang="de-DE" dirty="0"/>
          </a:p>
        </p:txBody>
      </p:sp>
      <p:pic>
        <p:nvPicPr>
          <p:cNvPr id="7" name="Grafik 6"/>
          <p:cNvPicPr>
            <a:picLocks noChangeAspect="1"/>
          </p:cNvPicPr>
          <p:nvPr/>
        </p:nvPicPr>
        <p:blipFill>
          <a:blip r:embed="rId2"/>
          <a:stretch>
            <a:fillRect/>
          </a:stretch>
        </p:blipFill>
        <p:spPr>
          <a:xfrm>
            <a:off x="6509592" y="1803531"/>
            <a:ext cx="2005758" cy="2005758"/>
          </a:xfrm>
          <a:prstGeom prst="rect">
            <a:avLst/>
          </a:prstGeom>
        </p:spPr>
      </p:pic>
      <p:pic>
        <p:nvPicPr>
          <p:cNvPr id="8" name="Grafik 7"/>
          <p:cNvPicPr>
            <a:picLocks noChangeAspect="1"/>
          </p:cNvPicPr>
          <p:nvPr/>
        </p:nvPicPr>
        <p:blipFill rotWithShape="1">
          <a:blip r:embed="rId3"/>
          <a:srcRect l="4914"/>
          <a:stretch/>
        </p:blipFill>
        <p:spPr>
          <a:xfrm>
            <a:off x="628650" y="1824289"/>
            <a:ext cx="2005758" cy="1548518"/>
          </a:xfrm>
          <a:prstGeom prst="rect">
            <a:avLst/>
          </a:prstGeom>
        </p:spPr>
      </p:pic>
    </p:spTree>
    <p:extLst>
      <p:ext uri="{BB962C8B-B14F-4D97-AF65-F5344CB8AC3E}">
        <p14:creationId xmlns:p14="http://schemas.microsoft.com/office/powerpoint/2010/main" val="308934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smtClean="0"/>
              <a:t>coordinator</a:t>
            </a:r>
            <a:endParaRPr lang="de-DE" dirty="0"/>
          </a:p>
        </p:txBody>
      </p:sp>
      <p:sp>
        <p:nvSpPr>
          <p:cNvPr id="3" name="Inhaltsplatzhalter 2"/>
          <p:cNvSpPr>
            <a:spLocks noGrp="1"/>
          </p:cNvSpPr>
          <p:nvPr>
            <p:ph idx="1"/>
          </p:nvPr>
        </p:nvSpPr>
        <p:spPr/>
        <p:txBody>
          <a:bodyPr lIns="0">
            <a:normAutofit lnSpcReduction="10000"/>
          </a:bodyPr>
          <a:lstStyle/>
          <a:p>
            <a:r>
              <a:rPr lang="de-DE" dirty="0"/>
              <a:t>Christoph </a:t>
            </a:r>
            <a:r>
              <a:rPr lang="de-DE" dirty="0" err="1"/>
              <a:t>Bierschwale</a:t>
            </a:r>
            <a:endParaRPr lang="de-DE" dirty="0"/>
          </a:p>
          <a:p>
            <a:endParaRPr lang="de-DE" dirty="0"/>
          </a:p>
        </p:txBody>
      </p:sp>
      <p:sp>
        <p:nvSpPr>
          <p:cNvPr id="6" name="Rechteck 5"/>
          <p:cNvSpPr/>
          <p:nvPr/>
        </p:nvSpPr>
        <p:spPr>
          <a:xfrm>
            <a:off x="628650" y="3343560"/>
            <a:ext cx="4951462" cy="1200329"/>
          </a:xfrm>
          <a:prstGeom prst="rect">
            <a:avLst/>
          </a:prstGeom>
        </p:spPr>
        <p:txBody>
          <a:bodyPr wrap="square" lIns="0">
            <a:spAutoFit/>
          </a:bodyPr>
          <a:lstStyle/>
          <a:p>
            <a:r>
              <a:rPr lang="en-US" dirty="0"/>
              <a:t>Research focus</a:t>
            </a:r>
          </a:p>
          <a:p>
            <a:pPr marL="285750" indent="-285750">
              <a:buFont typeface="Arial" panose="020B0604020202020204" pitchFamily="34" charset="0"/>
              <a:buChar char="•"/>
            </a:pPr>
            <a:r>
              <a:rPr lang="en-US" dirty="0"/>
              <a:t>Media didactics</a:t>
            </a:r>
          </a:p>
          <a:p>
            <a:pPr marL="285750" indent="-285750">
              <a:buFont typeface="Arial" panose="020B0604020202020204" pitchFamily="34" charset="0"/>
              <a:buChar char="•"/>
            </a:pPr>
            <a:r>
              <a:rPr lang="en-US" dirty="0"/>
              <a:t>Theory and History of Inclusive Education</a:t>
            </a:r>
          </a:p>
          <a:p>
            <a:pPr marL="285750" indent="-285750">
              <a:buFont typeface="Arial" panose="020B0604020202020204" pitchFamily="34" charset="0"/>
              <a:buChar char="•"/>
            </a:pPr>
            <a:r>
              <a:rPr lang="en-US" dirty="0"/>
              <a:t>Educational technology</a:t>
            </a:r>
          </a:p>
        </p:txBody>
      </p:sp>
      <p:pic>
        <p:nvPicPr>
          <p:cNvPr id="8" name="Grafik 7"/>
          <p:cNvPicPr>
            <a:picLocks noChangeAspect="1"/>
          </p:cNvPicPr>
          <p:nvPr/>
        </p:nvPicPr>
        <p:blipFill rotWithShape="1">
          <a:blip r:embed="rId2"/>
          <a:srcRect l="4914"/>
          <a:stretch/>
        </p:blipFill>
        <p:spPr>
          <a:xfrm>
            <a:off x="628650" y="1824289"/>
            <a:ext cx="2005758" cy="1548518"/>
          </a:xfrm>
          <a:prstGeom prst="rect">
            <a:avLst/>
          </a:prstGeom>
        </p:spPr>
      </p:pic>
      <p:pic>
        <p:nvPicPr>
          <p:cNvPr id="10" name="Grafik 9">
            <a:extLst>
              <a:ext uri="{FF2B5EF4-FFF2-40B4-BE49-F238E27FC236}">
                <a16:creationId xmlns:a16="http://schemas.microsoft.com/office/drawing/2014/main" xmlns="" id="{5CFF603B-6935-4B1E-A459-D2377D2058C0}"/>
              </a:ext>
            </a:extLst>
          </p:cNvPr>
          <p:cNvPicPr>
            <a:picLocks noChangeAspect="1"/>
          </p:cNvPicPr>
          <p:nvPr/>
        </p:nvPicPr>
        <p:blipFill>
          <a:blip r:embed="rId3"/>
          <a:stretch>
            <a:fillRect/>
          </a:stretch>
        </p:blipFill>
        <p:spPr>
          <a:xfrm>
            <a:off x="6509592" y="1811970"/>
            <a:ext cx="2005758" cy="2282672"/>
          </a:xfrm>
          <a:prstGeom prst="rect">
            <a:avLst/>
          </a:prstGeom>
        </p:spPr>
      </p:pic>
    </p:spTree>
    <p:extLst>
      <p:ext uri="{BB962C8B-B14F-4D97-AF65-F5344CB8AC3E}">
        <p14:creationId xmlns:p14="http://schemas.microsoft.com/office/powerpoint/2010/main" val="91074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smtClean="0"/>
              <a:t>partner</a:t>
            </a:r>
            <a:endParaRPr lang="de-DE" dirty="0"/>
          </a:p>
        </p:txBody>
      </p:sp>
      <p:sp>
        <p:nvSpPr>
          <p:cNvPr id="3" name="Inhaltsplatzhalter 2"/>
          <p:cNvSpPr>
            <a:spLocks noGrp="1"/>
          </p:cNvSpPr>
          <p:nvPr>
            <p:ph idx="1"/>
          </p:nvPr>
        </p:nvSpPr>
        <p:spPr/>
        <p:txBody>
          <a:bodyPr lIns="0">
            <a:normAutofit lnSpcReduction="10000"/>
          </a:bodyPr>
          <a:lstStyle/>
          <a:p>
            <a:r>
              <a:rPr lang="de-DE" dirty="0"/>
              <a:t>Prof. Dr. Katja Natalie Andersen</a:t>
            </a:r>
          </a:p>
          <a:p>
            <a:endParaRPr lang="de-DE" dirty="0"/>
          </a:p>
        </p:txBody>
      </p:sp>
      <p:sp>
        <p:nvSpPr>
          <p:cNvPr id="6" name="Rechteck 5"/>
          <p:cNvSpPr/>
          <p:nvPr/>
        </p:nvSpPr>
        <p:spPr>
          <a:xfrm>
            <a:off x="628650" y="3343560"/>
            <a:ext cx="4879454" cy="1477328"/>
          </a:xfrm>
          <a:prstGeom prst="rect">
            <a:avLst/>
          </a:prstGeom>
        </p:spPr>
        <p:txBody>
          <a:bodyPr wrap="square" lIns="0">
            <a:spAutoFit/>
          </a:bodyPr>
          <a:lstStyle/>
          <a:p>
            <a:r>
              <a:rPr lang="en-US" dirty="0"/>
              <a:t>Research focus</a:t>
            </a:r>
          </a:p>
          <a:p>
            <a:pPr marL="285750" indent="-285750">
              <a:buFont typeface="Arial" panose="020B0604020202020204" pitchFamily="34" charset="0"/>
              <a:buChar char="•"/>
            </a:pPr>
            <a:r>
              <a:rPr lang="en-US" dirty="0"/>
              <a:t>primary science learning and teaching </a:t>
            </a:r>
          </a:p>
          <a:p>
            <a:pPr marL="285750" indent="-285750">
              <a:buFont typeface="Arial" panose="020B0604020202020204" pitchFamily="34" charset="0"/>
              <a:buChar char="•"/>
            </a:pPr>
            <a:r>
              <a:rPr lang="en-US" dirty="0"/>
              <a:t>inquiry-based science education</a:t>
            </a:r>
          </a:p>
          <a:p>
            <a:pPr marL="285750" indent="-285750">
              <a:buFont typeface="Arial" panose="020B0604020202020204" pitchFamily="34" charset="0"/>
              <a:buChar char="•"/>
            </a:pPr>
            <a:r>
              <a:rPr lang="en-US" dirty="0"/>
              <a:t>STEM competencies</a:t>
            </a:r>
          </a:p>
          <a:p>
            <a:pPr marL="285750" indent="-285750">
              <a:buFont typeface="Arial" panose="020B0604020202020204" pitchFamily="34" charset="0"/>
              <a:buChar char="•"/>
            </a:pPr>
            <a:r>
              <a:rPr lang="en-US" dirty="0"/>
              <a:t>science learning in multilingual contexts</a:t>
            </a:r>
            <a:endParaRPr lang="de-DE" dirty="0"/>
          </a:p>
        </p:txBody>
      </p:sp>
      <p:pic>
        <p:nvPicPr>
          <p:cNvPr id="10" name="Grafik 9">
            <a:extLst>
              <a:ext uri="{FF2B5EF4-FFF2-40B4-BE49-F238E27FC236}">
                <a16:creationId xmlns:a16="http://schemas.microsoft.com/office/drawing/2014/main" xmlns="" id="{0D18F24D-1BCB-42E6-AE9A-B4CE592FDE7D}"/>
              </a:ext>
            </a:extLst>
          </p:cNvPr>
          <p:cNvPicPr>
            <a:picLocks noChangeAspect="1"/>
          </p:cNvPicPr>
          <p:nvPr/>
        </p:nvPicPr>
        <p:blipFill rotWithShape="1">
          <a:blip r:embed="rId2"/>
          <a:srcRect l="21953"/>
          <a:stretch/>
        </p:blipFill>
        <p:spPr>
          <a:xfrm>
            <a:off x="6161908" y="1806599"/>
            <a:ext cx="2353442" cy="2002690"/>
          </a:xfrm>
          <a:prstGeom prst="rect">
            <a:avLst/>
          </a:prstGeom>
        </p:spPr>
      </p:pic>
      <p:pic>
        <p:nvPicPr>
          <p:cNvPr id="11" name="Grafik 10">
            <a:extLst>
              <a:ext uri="{FF2B5EF4-FFF2-40B4-BE49-F238E27FC236}">
                <a16:creationId xmlns:a16="http://schemas.microsoft.com/office/drawing/2014/main" xmlns="" id="{9CCD2F50-2826-4D38-9745-77689C1E9C6B}"/>
              </a:ext>
            </a:extLst>
          </p:cNvPr>
          <p:cNvPicPr>
            <a:picLocks noChangeAspect="1"/>
          </p:cNvPicPr>
          <p:nvPr/>
        </p:nvPicPr>
        <p:blipFill>
          <a:blip r:embed="rId3"/>
          <a:stretch>
            <a:fillRect/>
          </a:stretch>
        </p:blipFill>
        <p:spPr>
          <a:xfrm>
            <a:off x="649756" y="2254406"/>
            <a:ext cx="1185939" cy="1009391"/>
          </a:xfrm>
          <a:prstGeom prst="rect">
            <a:avLst/>
          </a:prstGeom>
        </p:spPr>
      </p:pic>
    </p:spTree>
    <p:extLst>
      <p:ext uri="{BB962C8B-B14F-4D97-AF65-F5344CB8AC3E}">
        <p14:creationId xmlns:p14="http://schemas.microsoft.com/office/powerpoint/2010/main" val="29722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smtClean="0"/>
              <a:t>partner</a:t>
            </a:r>
            <a:endParaRPr lang="de-DE" dirty="0"/>
          </a:p>
        </p:txBody>
      </p:sp>
      <p:sp>
        <p:nvSpPr>
          <p:cNvPr id="3" name="Inhaltsplatzhalter 2"/>
          <p:cNvSpPr>
            <a:spLocks noGrp="1"/>
          </p:cNvSpPr>
          <p:nvPr>
            <p:ph idx="1"/>
          </p:nvPr>
        </p:nvSpPr>
        <p:spPr/>
        <p:txBody>
          <a:bodyPr lIns="0">
            <a:normAutofit lnSpcReduction="10000"/>
          </a:bodyPr>
          <a:lstStyle/>
          <a:p>
            <a:r>
              <a:rPr lang="de-DE" dirty="0"/>
              <a:t>Prof. Dr. Vanessa Macchia</a:t>
            </a:r>
          </a:p>
          <a:p>
            <a:endParaRPr lang="de-DE" dirty="0"/>
          </a:p>
        </p:txBody>
      </p:sp>
      <p:sp>
        <p:nvSpPr>
          <p:cNvPr id="6" name="Rechteck 5"/>
          <p:cNvSpPr/>
          <p:nvPr/>
        </p:nvSpPr>
        <p:spPr>
          <a:xfrm>
            <a:off x="628650" y="3343560"/>
            <a:ext cx="4879454" cy="1754326"/>
          </a:xfrm>
          <a:prstGeom prst="rect">
            <a:avLst/>
          </a:prstGeom>
        </p:spPr>
        <p:txBody>
          <a:bodyPr wrap="square" lIns="0">
            <a:spAutoFit/>
          </a:bodyPr>
          <a:lstStyle/>
          <a:p>
            <a:r>
              <a:rPr lang="en-US" dirty="0"/>
              <a:t>Research focus</a:t>
            </a:r>
          </a:p>
          <a:p>
            <a:pPr marL="285750" indent="-285750">
              <a:buFont typeface="Arial" panose="020B0604020202020204" pitchFamily="34" charset="0"/>
              <a:buChar char="•"/>
            </a:pPr>
            <a:r>
              <a:rPr lang="en-US" dirty="0"/>
              <a:t>principles of inclusive education</a:t>
            </a:r>
          </a:p>
          <a:p>
            <a:pPr marL="285750" indent="-285750">
              <a:buFont typeface="Arial" panose="020B0604020202020204" pitchFamily="34" charset="0"/>
              <a:buChar char="•"/>
            </a:pPr>
            <a:r>
              <a:rPr lang="en-US" dirty="0"/>
              <a:t>Evidence-based, reality-based and significant access to competencies </a:t>
            </a:r>
          </a:p>
          <a:p>
            <a:pPr marL="285750" indent="-285750">
              <a:buFont typeface="Arial" panose="020B0604020202020204" pitchFamily="34" charset="0"/>
              <a:buChar char="•"/>
            </a:pPr>
            <a:r>
              <a:rPr lang="en-US" dirty="0"/>
              <a:t>teaching-learning practices in all educational institutions</a:t>
            </a:r>
            <a:endParaRPr lang="de-DE" dirty="0"/>
          </a:p>
        </p:txBody>
      </p:sp>
      <p:pic>
        <p:nvPicPr>
          <p:cNvPr id="10" name="Grafik 9">
            <a:extLst>
              <a:ext uri="{FF2B5EF4-FFF2-40B4-BE49-F238E27FC236}">
                <a16:creationId xmlns:a16="http://schemas.microsoft.com/office/drawing/2014/main" xmlns="" id="{F16EE956-4987-4326-892B-0E75D5F98BDF}"/>
              </a:ext>
            </a:extLst>
          </p:cNvPr>
          <p:cNvPicPr>
            <a:picLocks noChangeAspect="1"/>
          </p:cNvPicPr>
          <p:nvPr/>
        </p:nvPicPr>
        <p:blipFill>
          <a:blip r:embed="rId2"/>
          <a:stretch>
            <a:fillRect/>
          </a:stretch>
        </p:blipFill>
        <p:spPr>
          <a:xfrm>
            <a:off x="6521842" y="1795828"/>
            <a:ext cx="2005758" cy="2005758"/>
          </a:xfrm>
          <a:prstGeom prst="rect">
            <a:avLst/>
          </a:prstGeom>
        </p:spPr>
      </p:pic>
      <p:pic>
        <p:nvPicPr>
          <p:cNvPr id="11" name="Grafik 10">
            <a:extLst>
              <a:ext uri="{FF2B5EF4-FFF2-40B4-BE49-F238E27FC236}">
                <a16:creationId xmlns:a16="http://schemas.microsoft.com/office/drawing/2014/main" xmlns="" id="{B8318D88-4BD8-4D75-A338-8FDFAF8243CE}"/>
              </a:ext>
            </a:extLst>
          </p:cNvPr>
          <p:cNvPicPr>
            <a:picLocks noChangeAspect="1"/>
          </p:cNvPicPr>
          <p:nvPr/>
        </p:nvPicPr>
        <p:blipFill>
          <a:blip r:embed="rId3"/>
          <a:stretch>
            <a:fillRect/>
          </a:stretch>
        </p:blipFill>
        <p:spPr>
          <a:xfrm>
            <a:off x="647022" y="2139532"/>
            <a:ext cx="1476706" cy="1049707"/>
          </a:xfrm>
          <a:prstGeom prst="rect">
            <a:avLst/>
          </a:prstGeom>
        </p:spPr>
      </p:pic>
    </p:spTree>
    <p:extLst>
      <p:ext uri="{BB962C8B-B14F-4D97-AF65-F5344CB8AC3E}">
        <p14:creationId xmlns:p14="http://schemas.microsoft.com/office/powerpoint/2010/main" val="3029958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smtClean="0"/>
              <a:t>partner</a:t>
            </a:r>
            <a:endParaRPr lang="de-DE" dirty="0"/>
          </a:p>
        </p:txBody>
      </p:sp>
      <p:sp>
        <p:nvSpPr>
          <p:cNvPr id="3" name="Inhaltsplatzhalter 2"/>
          <p:cNvSpPr>
            <a:spLocks noGrp="1"/>
          </p:cNvSpPr>
          <p:nvPr>
            <p:ph idx="1"/>
          </p:nvPr>
        </p:nvSpPr>
        <p:spPr/>
        <p:txBody>
          <a:bodyPr lIns="0">
            <a:normAutofit lnSpcReduction="10000"/>
          </a:bodyPr>
          <a:lstStyle/>
          <a:p>
            <a:r>
              <a:rPr lang="de-DE" dirty="0"/>
              <a:t>Prof. Dr. </a:t>
            </a:r>
            <a:r>
              <a:rPr lang="de-DE" dirty="0" smtClean="0"/>
              <a:t>Anette Bagger</a:t>
            </a:r>
            <a:endParaRPr lang="de-DE" dirty="0"/>
          </a:p>
          <a:p>
            <a:endParaRPr lang="de-DE" dirty="0"/>
          </a:p>
        </p:txBody>
      </p:sp>
      <p:sp>
        <p:nvSpPr>
          <p:cNvPr id="6" name="Rechteck 5"/>
          <p:cNvSpPr/>
          <p:nvPr/>
        </p:nvSpPr>
        <p:spPr>
          <a:xfrm>
            <a:off x="628650" y="3343560"/>
            <a:ext cx="4572000" cy="923330"/>
          </a:xfrm>
          <a:prstGeom prst="rect">
            <a:avLst/>
          </a:prstGeom>
        </p:spPr>
        <p:txBody>
          <a:bodyPr lIns="0">
            <a:spAutoFit/>
          </a:bodyPr>
          <a:lstStyle/>
          <a:p>
            <a:r>
              <a:rPr lang="en-US" dirty="0"/>
              <a:t>Research focus</a:t>
            </a:r>
          </a:p>
          <a:p>
            <a:pPr marL="285750" indent="-285750">
              <a:buFont typeface="Arial" panose="020B0604020202020204" pitchFamily="34" charset="0"/>
              <a:buChar char="•"/>
            </a:pPr>
            <a:r>
              <a:rPr lang="en-US" dirty="0"/>
              <a:t>Special Education</a:t>
            </a:r>
          </a:p>
          <a:p>
            <a:pPr marL="285750" indent="-285750">
              <a:buFont typeface="Arial" panose="020B0604020202020204" pitchFamily="34" charset="0"/>
              <a:buChar char="•"/>
            </a:pPr>
            <a:r>
              <a:rPr lang="en-US" dirty="0"/>
              <a:t>Mathematics Didactics and assessment</a:t>
            </a:r>
            <a:endParaRPr lang="de-DE" dirty="0"/>
          </a:p>
        </p:txBody>
      </p:sp>
      <p:pic>
        <p:nvPicPr>
          <p:cNvPr id="10" name="Grafik 9">
            <a:extLst>
              <a:ext uri="{FF2B5EF4-FFF2-40B4-BE49-F238E27FC236}">
                <a16:creationId xmlns:a16="http://schemas.microsoft.com/office/drawing/2014/main" xmlns="" id="{01E738A3-DDC3-46DF-BE28-4A1E09A0E964}"/>
              </a:ext>
            </a:extLst>
          </p:cNvPr>
          <p:cNvPicPr>
            <a:picLocks noChangeAspect="1"/>
          </p:cNvPicPr>
          <p:nvPr/>
        </p:nvPicPr>
        <p:blipFill>
          <a:blip r:embed="rId2"/>
          <a:stretch>
            <a:fillRect/>
          </a:stretch>
        </p:blipFill>
        <p:spPr>
          <a:xfrm>
            <a:off x="6509592" y="1803531"/>
            <a:ext cx="2005758" cy="2640810"/>
          </a:xfrm>
          <a:prstGeom prst="rect">
            <a:avLst/>
          </a:prstGeom>
        </p:spPr>
      </p:pic>
      <p:pic>
        <p:nvPicPr>
          <p:cNvPr id="12" name="Inhaltsplatzhalter 7">
            <a:extLst>
              <a:ext uri="{FF2B5EF4-FFF2-40B4-BE49-F238E27FC236}">
                <a16:creationId xmlns:a16="http://schemas.microsoft.com/office/drawing/2014/main" xmlns="" id="{3EFECB73-A8BE-4C17-92E0-AF8BA7F9CB84}"/>
              </a:ext>
            </a:extLst>
          </p:cNvPr>
          <p:cNvPicPr>
            <a:picLocks noChangeAspect="1"/>
          </p:cNvPicPr>
          <p:nvPr/>
        </p:nvPicPr>
        <p:blipFill>
          <a:blip r:embed="rId3"/>
          <a:stretch>
            <a:fillRect/>
          </a:stretch>
        </p:blipFill>
        <p:spPr bwMode="auto">
          <a:xfrm>
            <a:off x="563995" y="1978031"/>
            <a:ext cx="1928810" cy="1365529"/>
          </a:xfrm>
          <a:prstGeom prst="rect">
            <a:avLst/>
          </a:prstGeom>
        </p:spPr>
      </p:pic>
    </p:spTree>
    <p:extLst>
      <p:ext uri="{BB962C8B-B14F-4D97-AF65-F5344CB8AC3E}">
        <p14:creationId xmlns:p14="http://schemas.microsoft.com/office/powerpoint/2010/main" val="421526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a:t>
            </a:r>
            <a:r>
              <a:rPr lang="de-DE" dirty="0" err="1" smtClean="0"/>
              <a:t>partner</a:t>
            </a:r>
            <a:endParaRPr lang="de-DE" dirty="0"/>
          </a:p>
        </p:txBody>
      </p:sp>
      <p:sp>
        <p:nvSpPr>
          <p:cNvPr id="3" name="Inhaltsplatzhalter 2"/>
          <p:cNvSpPr>
            <a:spLocks noGrp="1"/>
          </p:cNvSpPr>
          <p:nvPr>
            <p:ph idx="1"/>
          </p:nvPr>
        </p:nvSpPr>
        <p:spPr/>
        <p:txBody>
          <a:bodyPr lIns="0">
            <a:normAutofit lnSpcReduction="10000"/>
          </a:bodyPr>
          <a:lstStyle/>
          <a:p>
            <a:r>
              <a:rPr lang="de-DE" dirty="0"/>
              <a:t>Dr. Annamaria </a:t>
            </a:r>
            <a:r>
              <a:rPr lang="de-DE" dirty="0" err="1"/>
              <a:t>Ardemagni</a:t>
            </a:r>
            <a:endParaRPr lang="de-DE" dirty="0"/>
          </a:p>
          <a:p>
            <a:endParaRPr lang="de-DE" dirty="0"/>
          </a:p>
        </p:txBody>
      </p:sp>
      <p:sp>
        <p:nvSpPr>
          <p:cNvPr id="6" name="Rechteck 5"/>
          <p:cNvSpPr/>
          <p:nvPr/>
        </p:nvSpPr>
        <p:spPr>
          <a:xfrm>
            <a:off x="628650" y="3343560"/>
            <a:ext cx="4572000" cy="1477328"/>
          </a:xfrm>
          <a:prstGeom prst="rect">
            <a:avLst/>
          </a:prstGeom>
        </p:spPr>
        <p:txBody>
          <a:bodyPr lIns="0">
            <a:spAutoFit/>
          </a:bodyPr>
          <a:lstStyle/>
          <a:p>
            <a:r>
              <a:rPr lang="en-US" dirty="0"/>
              <a:t>Expertise</a:t>
            </a:r>
          </a:p>
          <a:p>
            <a:pPr marL="285750" indent="-285750">
              <a:buFont typeface="Arial" panose="020B0604020202020204" pitchFamily="34" charset="0"/>
              <a:buChar char="•"/>
            </a:pPr>
            <a:r>
              <a:rPr lang="en-US" dirty="0"/>
              <a:t>Many years of experience in didactic preparation of inclusive lessons </a:t>
            </a:r>
          </a:p>
          <a:p>
            <a:pPr marL="285750" indent="-285750">
              <a:buFont typeface="Arial" panose="020B0604020202020204" pitchFamily="34" charset="0"/>
              <a:buChar char="•"/>
            </a:pPr>
            <a:r>
              <a:rPr lang="en-US" dirty="0"/>
              <a:t>organization of inclusive learning settings. </a:t>
            </a:r>
            <a:endParaRPr lang="de-DE" dirty="0"/>
          </a:p>
        </p:txBody>
      </p:sp>
      <p:pic>
        <p:nvPicPr>
          <p:cNvPr id="10" name="Grafik 9">
            <a:extLst>
              <a:ext uri="{FF2B5EF4-FFF2-40B4-BE49-F238E27FC236}">
                <a16:creationId xmlns:a16="http://schemas.microsoft.com/office/drawing/2014/main" xmlns="" id="{9E298C08-44A6-48FE-BCF9-0BC0D3F87FE5}"/>
              </a:ext>
            </a:extLst>
          </p:cNvPr>
          <p:cNvPicPr>
            <a:picLocks noChangeAspect="1"/>
          </p:cNvPicPr>
          <p:nvPr/>
        </p:nvPicPr>
        <p:blipFill>
          <a:blip r:embed="rId2"/>
          <a:stretch>
            <a:fillRect/>
          </a:stretch>
        </p:blipFill>
        <p:spPr>
          <a:xfrm>
            <a:off x="6416580" y="1695363"/>
            <a:ext cx="2191782" cy="2248860"/>
          </a:xfrm>
          <a:prstGeom prst="rect">
            <a:avLst/>
          </a:prstGeom>
        </p:spPr>
      </p:pic>
      <p:pic>
        <p:nvPicPr>
          <p:cNvPr id="12" name="Grafik 11">
            <a:extLst>
              <a:ext uri="{FF2B5EF4-FFF2-40B4-BE49-F238E27FC236}">
                <a16:creationId xmlns:a16="http://schemas.microsoft.com/office/drawing/2014/main" xmlns="" id="{BC2BD189-CF18-48E1-B45F-1F19E4B655E8}"/>
              </a:ext>
            </a:extLst>
          </p:cNvPr>
          <p:cNvPicPr>
            <a:picLocks noChangeAspect="1"/>
          </p:cNvPicPr>
          <p:nvPr/>
        </p:nvPicPr>
        <p:blipFill>
          <a:blip r:embed="rId3"/>
          <a:stretch>
            <a:fillRect/>
          </a:stretch>
        </p:blipFill>
        <p:spPr>
          <a:xfrm>
            <a:off x="386479" y="1975824"/>
            <a:ext cx="2177523" cy="1245447"/>
          </a:xfrm>
          <a:prstGeom prst="rect">
            <a:avLst/>
          </a:prstGeom>
        </p:spPr>
      </p:pic>
    </p:spTree>
    <p:extLst>
      <p:ext uri="{BB962C8B-B14F-4D97-AF65-F5344CB8AC3E}">
        <p14:creationId xmlns:p14="http://schemas.microsoft.com/office/powerpoint/2010/main" val="91831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TM Projekt">
      <a:dk1>
        <a:sysClr val="windowText" lastClr="000000"/>
      </a:dk1>
      <a:lt1>
        <a:srgbClr val="FFFFFF"/>
      </a:lt1>
      <a:dk2>
        <a:srgbClr val="000000"/>
      </a:dk2>
      <a:lt2>
        <a:srgbClr val="FFFFFF"/>
      </a:lt2>
      <a:accent1>
        <a:srgbClr val="EC0390"/>
      </a:accent1>
      <a:accent2>
        <a:srgbClr val="90C849"/>
      </a:accent2>
      <a:accent3>
        <a:srgbClr val="60288B"/>
      </a:accent3>
      <a:accent4>
        <a:srgbClr val="F0443C"/>
      </a:accent4>
      <a:accent5>
        <a:srgbClr val="01AFF0"/>
      </a:accent5>
      <a:accent6>
        <a:srgbClr val="BFBFBF"/>
      </a:accent6>
      <a:hlink>
        <a:srgbClr val="0C0C0C"/>
      </a:hlink>
      <a:folHlink>
        <a:srgbClr val="0C0C0C"/>
      </a:folHlink>
    </a:clrScheme>
    <a:fontScheme name="ITM">
      <a:majorFont>
        <a:latin typeface="Avenir Next LT Pro"/>
        <a:ea typeface="Arial"/>
        <a:cs typeface="Arial"/>
      </a:majorFont>
      <a:minorFont>
        <a:latin typeface="Avenir Next LT Pro"/>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2111</Words>
  <Application>Microsoft Office PowerPoint</Application>
  <DocSecurity>0</DocSecurity>
  <PresentationFormat>Bildschirmpräsentation (4:3)</PresentationFormat>
  <Paragraphs>313</Paragraphs>
  <Slides>31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Arial</vt:lpstr>
      <vt:lpstr>Avenir Next LT Pro</vt:lpstr>
      <vt:lpstr>Avenir Next LT Pro Light</vt:lpstr>
      <vt:lpstr>Calibri</vt:lpstr>
      <vt:lpstr>Calibri Light</vt:lpstr>
      <vt:lpstr>Times New Roman</vt:lpstr>
      <vt:lpstr>Wingdings</vt:lpstr>
      <vt:lpstr>Office</vt:lpstr>
      <vt:lpstr>Inclusive Teaching Material </vt:lpstr>
      <vt:lpstr>Scope </vt:lpstr>
      <vt:lpstr>Research Design </vt:lpstr>
      <vt:lpstr>Project lead</vt:lpstr>
      <vt:lpstr>Project coordinator</vt:lpstr>
      <vt:lpstr>Project partner</vt:lpstr>
      <vt:lpstr>Project partner</vt:lpstr>
      <vt:lpstr>Project partner</vt:lpstr>
      <vt:lpstr>Project partner</vt:lpstr>
      <vt:lpstr>Cooperation partners </vt:lpstr>
      <vt:lpstr>Project goals</vt:lpstr>
      <vt:lpstr>IO 1 Criteria catalogue</vt:lpstr>
      <vt:lpstr>IO 1 Criteria catalogue: Methods</vt:lpstr>
      <vt:lpstr>IO 1 Criteria catalogue</vt:lpstr>
      <vt:lpstr>IO 1 Criteria catalogue</vt:lpstr>
      <vt:lpstr>IO 1 Criteria catalogue</vt:lpstr>
      <vt:lpstr>IO 1 Criteria catalogue</vt:lpstr>
      <vt:lpstr>IO 1 Criteria catalogue</vt:lpstr>
      <vt:lpstr>IO 1 Criteria catalogue</vt:lpstr>
      <vt:lpstr>Development of inclusive teaching material </vt:lpstr>
      <vt:lpstr>Process model</vt:lpstr>
      <vt:lpstr>Process model</vt:lpstr>
      <vt:lpstr>Process model</vt:lpstr>
      <vt:lpstr>Process model</vt:lpstr>
      <vt:lpstr>Process model</vt:lpstr>
      <vt:lpstr>Process model</vt:lpstr>
      <vt:lpstr>Process model</vt:lpstr>
      <vt:lpstr>Process model</vt:lpstr>
      <vt:lpstr>Process model</vt:lpstr>
      <vt:lpstr>Résumé</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Michelle Kühling</dc:creator>
  <cp:keywords/>
  <dc:description/>
  <cp:lastModifiedBy>Bierschwale, Christoph</cp:lastModifiedBy>
  <cp:revision>47</cp:revision>
  <dcterms:created xsi:type="dcterms:W3CDTF">2021-08-12T11:21:30Z</dcterms:created>
  <dcterms:modified xsi:type="dcterms:W3CDTF">2021-09-10T06:13:23Z</dcterms:modified>
  <cp:category/>
  <dc:identifier/>
  <cp:contentStatus/>
  <dc:language/>
  <cp:version/>
</cp:coreProperties>
</file>